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2"/>
  </p:notesMasterIdLst>
  <p:sldIdLst>
    <p:sldId id="890" r:id="rId2"/>
    <p:sldId id="1071" r:id="rId3"/>
    <p:sldId id="1072" r:id="rId4"/>
    <p:sldId id="998" r:id="rId5"/>
    <p:sldId id="1000" r:id="rId6"/>
    <p:sldId id="999" r:id="rId7"/>
    <p:sldId id="921" r:id="rId8"/>
    <p:sldId id="967" r:id="rId9"/>
    <p:sldId id="1064" r:id="rId10"/>
    <p:sldId id="996" r:id="rId11"/>
    <p:sldId id="1001" r:id="rId12"/>
    <p:sldId id="1003" r:id="rId13"/>
    <p:sldId id="1053" r:id="rId14"/>
    <p:sldId id="1062" r:id="rId15"/>
    <p:sldId id="1020" r:id="rId16"/>
    <p:sldId id="1051" r:id="rId17"/>
    <p:sldId id="1045" r:id="rId18"/>
    <p:sldId id="1047" r:id="rId19"/>
    <p:sldId id="1050" r:id="rId20"/>
    <p:sldId id="984" r:id="rId21"/>
    <p:sldId id="886" r:id="rId22"/>
    <p:sldId id="1017" r:id="rId23"/>
    <p:sldId id="1018" r:id="rId24"/>
    <p:sldId id="1019" r:id="rId25"/>
    <p:sldId id="839" r:id="rId26"/>
    <p:sldId id="938" r:id="rId27"/>
    <p:sldId id="875" r:id="rId28"/>
    <p:sldId id="689" r:id="rId29"/>
    <p:sldId id="957" r:id="rId30"/>
    <p:sldId id="1005" r:id="rId31"/>
    <p:sldId id="940" r:id="rId32"/>
    <p:sldId id="1067" r:id="rId33"/>
    <p:sldId id="834" r:id="rId34"/>
    <p:sldId id="837" r:id="rId35"/>
    <p:sldId id="955" r:id="rId36"/>
    <p:sldId id="1068" r:id="rId37"/>
    <p:sldId id="1069" r:id="rId38"/>
    <p:sldId id="995" r:id="rId39"/>
    <p:sldId id="1070" r:id="rId40"/>
    <p:sldId id="650" r:id="rId41"/>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a:srgbClr val="6BA05E"/>
    <a:srgbClr val="D0EBB3"/>
    <a:srgbClr val="B2B2B2"/>
    <a:srgbClr val="9954CC"/>
    <a:srgbClr val="4F7646"/>
    <a:srgbClr val="80729D"/>
    <a:srgbClr val="B5A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6992" autoAdjust="0"/>
  </p:normalViewPr>
  <p:slideViewPr>
    <p:cSldViewPr>
      <p:cViewPr varScale="1">
        <p:scale>
          <a:sx n="62" d="100"/>
          <a:sy n="62" d="100"/>
        </p:scale>
        <p:origin x="-28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4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CVS\hpx\fibonacci.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dirty="0"/>
              <a:t>Runtimes for Different </a:t>
            </a:r>
            <a:r>
              <a:rPr lang="en-US" sz="1800" b="1" i="0" baseline="0" dirty="0" smtClean="0"/>
              <a:t>Implementations</a:t>
            </a:r>
            <a:r>
              <a:rPr lang="en-US" sz="1800" b="1" i="0" u="none" strike="noStrike" baseline="0" dirty="0" smtClean="0"/>
              <a:t> (4 cores)</a:t>
            </a:r>
            <a:endParaRPr lang="en-US" sz="1800" b="1" i="0" baseline="0" dirty="0"/>
          </a:p>
        </c:rich>
      </c:tx>
      <c:overlay val="0"/>
    </c:title>
    <c:autoTitleDeleted val="0"/>
    <c:plotArea>
      <c:layout>
        <c:manualLayout>
          <c:layoutTarget val="inner"/>
          <c:xMode val="edge"/>
          <c:yMode val="edge"/>
          <c:x val="0.11358626751844712"/>
          <c:y val="0.10957697670603797"/>
          <c:w val="0.68745543009954801"/>
          <c:h val="0.73789472604987905"/>
        </c:manualLayout>
      </c:layout>
      <c:scatterChart>
        <c:scatterStyle val="lineMarker"/>
        <c:varyColors val="0"/>
        <c:ser>
          <c:idx val="0"/>
          <c:order val="0"/>
          <c:tx>
            <c:strRef>
              <c:f>Sheet1!$B$1</c:f>
              <c:strCache>
                <c:ptCount val="1"/>
                <c:pt idx="0">
                  <c:v>HPX (1OS thread)</c:v>
                </c:pt>
              </c:strCache>
            </c:strRef>
          </c:tx>
          <c:spPr>
            <a:ln w="19050"/>
          </c:spPr>
          <c:xVal>
            <c:numRef>
              <c:f>Sheet1!$A$2:$A$17</c:f>
              <c:numCache>
                <c:formatCode>General</c:formatCode>
                <c:ptCount val="16"/>
                <c:pt idx="0">
                  <c:v>8</c:v>
                </c:pt>
                <c:pt idx="1">
                  <c:v>10</c:v>
                </c:pt>
                <c:pt idx="2">
                  <c:v>12</c:v>
                </c:pt>
                <c:pt idx="3">
                  <c:v>14</c:v>
                </c:pt>
                <c:pt idx="4">
                  <c:v>15</c:v>
                </c:pt>
                <c:pt idx="5">
                  <c:v>16</c:v>
                </c:pt>
                <c:pt idx="6">
                  <c:v>17</c:v>
                </c:pt>
                <c:pt idx="7">
                  <c:v>18</c:v>
                </c:pt>
                <c:pt idx="8">
                  <c:v>19</c:v>
                </c:pt>
                <c:pt idx="9">
                  <c:v>20</c:v>
                </c:pt>
                <c:pt idx="10">
                  <c:v>21</c:v>
                </c:pt>
                <c:pt idx="11">
                  <c:v>22</c:v>
                </c:pt>
                <c:pt idx="12">
                  <c:v>23</c:v>
                </c:pt>
                <c:pt idx="13">
                  <c:v>24</c:v>
                </c:pt>
                <c:pt idx="14">
                  <c:v>25</c:v>
                </c:pt>
                <c:pt idx="15">
                  <c:v>26</c:v>
                </c:pt>
              </c:numCache>
            </c:numRef>
          </c:xVal>
          <c:yVal>
            <c:numRef>
              <c:f>Sheet1!$B$2:$B$17</c:f>
              <c:numCache>
                <c:formatCode>General</c:formatCode>
                <c:ptCount val="16"/>
                <c:pt idx="0">
                  <c:v>1.9144000000000183E-3</c:v>
                </c:pt>
                <c:pt idx="1">
                  <c:v>5.2263300000000134E-3</c:v>
                </c:pt>
                <c:pt idx="2">
                  <c:v>1.4061700000000003E-2</c:v>
                </c:pt>
                <c:pt idx="3">
                  <c:v>3.8702199999999999E-2</c:v>
                </c:pt>
                <c:pt idx="4">
                  <c:v>6.1701800000000022E-2</c:v>
                </c:pt>
                <c:pt idx="5">
                  <c:v>0.10312100000000075</c:v>
                </c:pt>
                <c:pt idx="6">
                  <c:v>0.17718900000000001</c:v>
                </c:pt>
                <c:pt idx="7">
                  <c:v>0.29067800000000038</c:v>
                </c:pt>
                <c:pt idx="8">
                  <c:v>0.484792</c:v>
                </c:pt>
                <c:pt idx="9">
                  <c:v>0.80354300000000001</c:v>
                </c:pt>
                <c:pt idx="10">
                  <c:v>1.34338</c:v>
                </c:pt>
                <c:pt idx="11">
                  <c:v>2.28545</c:v>
                </c:pt>
                <c:pt idx="12">
                  <c:v>3.9897499999999977</c:v>
                </c:pt>
                <c:pt idx="13">
                  <c:v>16.502400000000002</c:v>
                </c:pt>
                <c:pt idx="14">
                  <c:v>41.46</c:v>
                </c:pt>
                <c:pt idx="15">
                  <c:v>68.836200000000005</c:v>
                </c:pt>
              </c:numCache>
            </c:numRef>
          </c:yVal>
          <c:smooth val="0"/>
        </c:ser>
        <c:ser>
          <c:idx val="3"/>
          <c:order val="1"/>
          <c:tx>
            <c:strRef>
              <c:f>Sheet1!$E$1</c:f>
              <c:strCache>
                <c:ptCount val="1"/>
                <c:pt idx="0">
                  <c:v>HPX (2OS threads)</c:v>
                </c:pt>
              </c:strCache>
            </c:strRef>
          </c:tx>
          <c:spPr>
            <a:ln w="19050"/>
          </c:spPr>
          <c:xVal>
            <c:numRef>
              <c:f>Sheet1!$A$2:$A$17</c:f>
              <c:numCache>
                <c:formatCode>General</c:formatCode>
                <c:ptCount val="16"/>
                <c:pt idx="0">
                  <c:v>8</c:v>
                </c:pt>
                <c:pt idx="1">
                  <c:v>10</c:v>
                </c:pt>
                <c:pt idx="2">
                  <c:v>12</c:v>
                </c:pt>
                <c:pt idx="3">
                  <c:v>14</c:v>
                </c:pt>
                <c:pt idx="4">
                  <c:v>15</c:v>
                </c:pt>
                <c:pt idx="5">
                  <c:v>16</c:v>
                </c:pt>
                <c:pt idx="6">
                  <c:v>17</c:v>
                </c:pt>
                <c:pt idx="7">
                  <c:v>18</c:v>
                </c:pt>
                <c:pt idx="8">
                  <c:v>19</c:v>
                </c:pt>
                <c:pt idx="9">
                  <c:v>20</c:v>
                </c:pt>
                <c:pt idx="10">
                  <c:v>21</c:v>
                </c:pt>
                <c:pt idx="11">
                  <c:v>22</c:v>
                </c:pt>
                <c:pt idx="12">
                  <c:v>23</c:v>
                </c:pt>
                <c:pt idx="13">
                  <c:v>24</c:v>
                </c:pt>
                <c:pt idx="14">
                  <c:v>25</c:v>
                </c:pt>
                <c:pt idx="15">
                  <c:v>26</c:v>
                </c:pt>
              </c:numCache>
            </c:numRef>
          </c:xVal>
          <c:yVal>
            <c:numRef>
              <c:f>Sheet1!$E$2:$E$17</c:f>
              <c:numCache>
                <c:formatCode>General</c:formatCode>
                <c:ptCount val="16"/>
                <c:pt idx="0">
                  <c:v>1.9120000000000213E-3</c:v>
                </c:pt>
                <c:pt idx="1">
                  <c:v>4.7620000000000023E-3</c:v>
                </c:pt>
                <c:pt idx="2">
                  <c:v>1.1790000000000089E-2</c:v>
                </c:pt>
                <c:pt idx="3">
                  <c:v>3.032000000000001E-2</c:v>
                </c:pt>
                <c:pt idx="4">
                  <c:v>4.8370000000000024E-2</c:v>
                </c:pt>
                <c:pt idx="5">
                  <c:v>7.4830000000000507E-2</c:v>
                </c:pt>
                <c:pt idx="6">
                  <c:v>0.12130000000000002</c:v>
                </c:pt>
                <c:pt idx="7">
                  <c:v>0.19810000000000041</c:v>
                </c:pt>
                <c:pt idx="8">
                  <c:v>0.30980000000000335</c:v>
                </c:pt>
                <c:pt idx="9">
                  <c:v>0.51129999999999998</c:v>
                </c:pt>
                <c:pt idx="10">
                  <c:v>0.85500000000000065</c:v>
                </c:pt>
                <c:pt idx="11">
                  <c:v>1.4238999999999795</c:v>
                </c:pt>
                <c:pt idx="12">
                  <c:v>2.4353999999999987</c:v>
                </c:pt>
                <c:pt idx="13">
                  <c:v>11.0465</c:v>
                </c:pt>
                <c:pt idx="14">
                  <c:v>27.4679</c:v>
                </c:pt>
                <c:pt idx="15">
                  <c:v>58.441099999999999</c:v>
                </c:pt>
              </c:numCache>
            </c:numRef>
          </c:yVal>
          <c:smooth val="0"/>
        </c:ser>
        <c:ser>
          <c:idx val="1"/>
          <c:order val="2"/>
          <c:tx>
            <c:strRef>
              <c:f>Sheet1!$C$1</c:f>
              <c:strCache>
                <c:ptCount val="1"/>
                <c:pt idx="0">
                  <c:v>Java</c:v>
                </c:pt>
              </c:strCache>
            </c:strRef>
          </c:tx>
          <c:spPr>
            <a:ln w="19050"/>
          </c:spPr>
          <c:xVal>
            <c:numRef>
              <c:f>Sheet1!$A$2:$A$17</c:f>
              <c:numCache>
                <c:formatCode>General</c:formatCode>
                <c:ptCount val="16"/>
                <c:pt idx="0">
                  <c:v>8</c:v>
                </c:pt>
                <c:pt idx="1">
                  <c:v>10</c:v>
                </c:pt>
                <c:pt idx="2">
                  <c:v>12</c:v>
                </c:pt>
                <c:pt idx="3">
                  <c:v>14</c:v>
                </c:pt>
                <c:pt idx="4">
                  <c:v>15</c:v>
                </c:pt>
                <c:pt idx="5">
                  <c:v>16</c:v>
                </c:pt>
                <c:pt idx="6">
                  <c:v>17</c:v>
                </c:pt>
                <c:pt idx="7">
                  <c:v>18</c:v>
                </c:pt>
                <c:pt idx="8">
                  <c:v>19</c:v>
                </c:pt>
                <c:pt idx="9">
                  <c:v>20</c:v>
                </c:pt>
                <c:pt idx="10">
                  <c:v>21</c:v>
                </c:pt>
                <c:pt idx="11">
                  <c:v>22</c:v>
                </c:pt>
                <c:pt idx="12">
                  <c:v>23</c:v>
                </c:pt>
                <c:pt idx="13">
                  <c:v>24</c:v>
                </c:pt>
                <c:pt idx="14">
                  <c:v>25</c:v>
                </c:pt>
                <c:pt idx="15">
                  <c:v>26</c:v>
                </c:pt>
              </c:numCache>
            </c:numRef>
          </c:xVal>
          <c:yVal>
            <c:numRef>
              <c:f>Sheet1!$C$2:$C$7</c:f>
              <c:numCache>
                <c:formatCode>General</c:formatCode>
                <c:ptCount val="6"/>
                <c:pt idx="0">
                  <c:v>1.2239999999999958E-2</c:v>
                </c:pt>
                <c:pt idx="1">
                  <c:v>2.3620000000000002E-2</c:v>
                </c:pt>
                <c:pt idx="2">
                  <c:v>5.3859999999999922E-2</c:v>
                </c:pt>
                <c:pt idx="3">
                  <c:v>0.12188</c:v>
                </c:pt>
                <c:pt idx="4">
                  <c:v>0.19912000000000021</c:v>
                </c:pt>
                <c:pt idx="5">
                  <c:v>0.31426000000000032</c:v>
                </c:pt>
              </c:numCache>
            </c:numRef>
          </c:yVal>
          <c:smooth val="0"/>
        </c:ser>
        <c:ser>
          <c:idx val="2"/>
          <c:order val="3"/>
          <c:tx>
            <c:strRef>
              <c:f>Sheet1!$D$1</c:f>
              <c:strCache>
                <c:ptCount val="1"/>
                <c:pt idx="0">
                  <c:v>pthreads</c:v>
                </c:pt>
              </c:strCache>
            </c:strRef>
          </c:tx>
          <c:spPr>
            <a:ln w="19050"/>
          </c:spPr>
          <c:xVal>
            <c:numRef>
              <c:f>Sheet1!$A$2:$A$17</c:f>
              <c:numCache>
                <c:formatCode>General</c:formatCode>
                <c:ptCount val="16"/>
                <c:pt idx="0">
                  <c:v>8</c:v>
                </c:pt>
                <c:pt idx="1">
                  <c:v>10</c:v>
                </c:pt>
                <c:pt idx="2">
                  <c:v>12</c:v>
                </c:pt>
                <c:pt idx="3">
                  <c:v>14</c:v>
                </c:pt>
                <c:pt idx="4">
                  <c:v>15</c:v>
                </c:pt>
                <c:pt idx="5">
                  <c:v>16</c:v>
                </c:pt>
                <c:pt idx="6">
                  <c:v>17</c:v>
                </c:pt>
                <c:pt idx="7">
                  <c:v>18</c:v>
                </c:pt>
                <c:pt idx="8">
                  <c:v>19</c:v>
                </c:pt>
                <c:pt idx="9">
                  <c:v>20</c:v>
                </c:pt>
                <c:pt idx="10">
                  <c:v>21</c:v>
                </c:pt>
                <c:pt idx="11">
                  <c:v>22</c:v>
                </c:pt>
                <c:pt idx="12">
                  <c:v>23</c:v>
                </c:pt>
                <c:pt idx="13">
                  <c:v>24</c:v>
                </c:pt>
                <c:pt idx="14">
                  <c:v>25</c:v>
                </c:pt>
                <c:pt idx="15">
                  <c:v>26</c:v>
                </c:pt>
              </c:numCache>
            </c:numRef>
          </c:xVal>
          <c:yVal>
            <c:numRef>
              <c:f>Sheet1!$D$2:$D$5</c:f>
              <c:numCache>
                <c:formatCode>General</c:formatCode>
                <c:ptCount val="4"/>
                <c:pt idx="0">
                  <c:v>2.8460000000000052E-3</c:v>
                </c:pt>
                <c:pt idx="1">
                  <c:v>7.4810000000001082E-3</c:v>
                </c:pt>
                <c:pt idx="2">
                  <c:v>2.1814000000000052E-2</c:v>
                </c:pt>
                <c:pt idx="3">
                  <c:v>7.2114000000000442E-2</c:v>
                </c:pt>
              </c:numCache>
            </c:numRef>
          </c:yVal>
          <c:smooth val="0"/>
        </c:ser>
        <c:dLbls>
          <c:showLegendKey val="0"/>
          <c:showVal val="0"/>
          <c:showCatName val="0"/>
          <c:showSerName val="0"/>
          <c:showPercent val="0"/>
          <c:showBubbleSize val="0"/>
        </c:dLbls>
        <c:axId val="68769664"/>
        <c:axId val="68771840"/>
      </c:scatterChart>
      <c:valAx>
        <c:axId val="68769664"/>
        <c:scaling>
          <c:orientation val="minMax"/>
          <c:min val="0"/>
        </c:scaling>
        <c:delete val="0"/>
        <c:axPos val="b"/>
        <c:majorGridlines/>
        <c:title>
          <c:tx>
            <c:rich>
              <a:bodyPr/>
              <a:lstStyle/>
              <a:p>
                <a:pPr>
                  <a:defRPr sz="1400"/>
                </a:pPr>
                <a:r>
                  <a:rPr lang="en-US" sz="1400"/>
                  <a:t>x: fib(x)</a:t>
                </a:r>
                <a:r>
                  <a:rPr lang="en-US" sz="1400" baseline="0"/>
                  <a:t> </a:t>
                </a:r>
                <a:endParaRPr lang="en-US" sz="1400"/>
              </a:p>
            </c:rich>
          </c:tx>
          <c:overlay val="0"/>
        </c:title>
        <c:numFmt formatCode="General" sourceLinked="1"/>
        <c:majorTickMark val="out"/>
        <c:minorTickMark val="none"/>
        <c:tickLblPos val="nextTo"/>
        <c:crossAx val="68771840"/>
        <c:crossesAt val="1.0000000000000041E-3"/>
        <c:crossBetween val="midCat"/>
      </c:valAx>
      <c:valAx>
        <c:axId val="68771840"/>
        <c:scaling>
          <c:logBase val="10"/>
          <c:orientation val="minMax"/>
          <c:max val="105"/>
        </c:scaling>
        <c:delete val="0"/>
        <c:axPos val="l"/>
        <c:minorGridlines/>
        <c:title>
          <c:tx>
            <c:rich>
              <a:bodyPr rot="-5400000" vert="horz"/>
              <a:lstStyle/>
              <a:p>
                <a:pPr>
                  <a:defRPr sz="1400"/>
                </a:pPr>
                <a:r>
                  <a:rPr lang="en-US" sz="1400"/>
                  <a:t>Runtime</a:t>
                </a:r>
                <a:r>
                  <a:rPr lang="en-US" sz="1400" baseline="0"/>
                  <a:t> [s]</a:t>
                </a:r>
                <a:endParaRPr lang="en-US" sz="1400"/>
              </a:p>
            </c:rich>
          </c:tx>
          <c:overlay val="0"/>
        </c:title>
        <c:numFmt formatCode="General" sourceLinked="1"/>
        <c:majorTickMark val="out"/>
        <c:minorTickMark val="none"/>
        <c:tickLblPos val="nextTo"/>
        <c:crossAx val="68769664"/>
        <c:crosses val="autoZero"/>
        <c:crossBetween val="midCat"/>
      </c:valAx>
    </c:plotArea>
    <c:legend>
      <c:legendPos val="r"/>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eaLnBrk="0" hangingPunct="0">
              <a:defRPr sz="1300">
                <a:ea typeface="ＭＳ Ｐゴシック" pitchFamily="-65" charset="-128"/>
              </a:defRPr>
            </a:lvl1pPr>
          </a:lstStyle>
          <a:p>
            <a:pPr>
              <a:defRPr/>
            </a:pPr>
            <a:endParaRPr lang="en-US"/>
          </a:p>
        </p:txBody>
      </p:sp>
      <p:sp>
        <p:nvSpPr>
          <p:cNvPr id="4099" name="Rectangle 3"/>
          <p:cNvSpPr>
            <a:spLocks noGrp="1" noChangeArrowheads="1"/>
          </p:cNvSpPr>
          <p:nvPr>
            <p:ph type="dt" idx="1"/>
          </p:nvPr>
        </p:nvSpPr>
        <p:spPr bwMode="auto">
          <a:xfrm>
            <a:off x="414528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eaLnBrk="0" hangingPunct="0">
              <a:defRPr sz="1300">
                <a:ea typeface="ＭＳ Ｐゴシック" pitchFamily="-65" charset="-128"/>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eaLnBrk="0" hangingPunct="0">
              <a:defRPr sz="1300">
                <a:ea typeface="ＭＳ Ｐゴシック" pitchFamily="-65" charset="-128"/>
              </a:defRPr>
            </a:lvl1pPr>
          </a:lstStyle>
          <a:p>
            <a:pPr>
              <a:defRPr/>
            </a:pPr>
            <a:endParaRPr lang="en-US"/>
          </a:p>
        </p:txBody>
      </p:sp>
      <p:sp>
        <p:nvSpPr>
          <p:cNvPr id="410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eaLnBrk="0" hangingPunct="0">
              <a:defRPr sz="1300">
                <a:ea typeface="ＭＳ Ｐゴシック" pitchFamily="-65" charset="-128"/>
              </a:defRPr>
            </a:lvl1pPr>
          </a:lstStyle>
          <a:p>
            <a:pPr>
              <a:defRPr/>
            </a:pPr>
            <a:fld id="{9488E0C8-9F07-4DD5-A4E4-253D170E3D8F}" type="slidenum">
              <a:rPr lang="en-US"/>
              <a:pPr>
                <a:defRPr/>
              </a:pPr>
              <a:t>‹#›</a:t>
            </a:fld>
            <a:endParaRPr lang="en-US"/>
          </a:p>
        </p:txBody>
      </p:sp>
    </p:spTree>
    <p:extLst>
      <p:ext uri="{BB962C8B-B14F-4D97-AF65-F5344CB8AC3E}">
        <p14:creationId xmlns:p14="http://schemas.microsoft.com/office/powerpoint/2010/main" val="9598522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1A40AA4-EBD2-4244-8991-9B529C444DA7}" type="slidenum">
              <a:rPr lang="en-US" smtClean="0">
                <a:latin typeface="Arial" pitchFamily="34" charset="0"/>
                <a:ea typeface="ＭＳ Ｐゴシック" pitchFamily="34" charset="-128"/>
              </a:rPr>
              <a:pPr/>
              <a:t>1</a:t>
            </a:fld>
            <a:endParaRPr lang="en-US" smtClean="0">
              <a:latin typeface="Arial" pitchFamily="34" charset="0"/>
              <a:ea typeface="ＭＳ Ｐゴシック" pitchFamily="34"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more important test case</a:t>
            </a:r>
            <a:r>
              <a:rPr lang="en-US" baseline="0" dirty="0" smtClean="0"/>
              <a:t> using ParalleX and the HPX runtime system is one in which </a:t>
            </a:r>
            <a:endParaRPr lang="en-US" dirty="0"/>
          </a:p>
        </p:txBody>
      </p:sp>
      <p:sp>
        <p:nvSpPr>
          <p:cNvPr id="4" name="Slide Number Placeholder 3"/>
          <p:cNvSpPr>
            <a:spLocks noGrp="1"/>
          </p:cNvSpPr>
          <p:nvPr>
            <p:ph type="sldNum" sz="quarter" idx="10"/>
          </p:nvPr>
        </p:nvSpPr>
        <p:spPr/>
        <p:txBody>
          <a:bodyPr/>
          <a:lstStyle/>
          <a:p>
            <a:pPr>
              <a:defRPr/>
            </a:pPr>
            <a:fld id="{9488E0C8-9F07-4DD5-A4E4-253D170E3D8F}"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mn-lt"/>
                <a:ea typeface="+mn-ea"/>
                <a:cs typeface="+mn-cs"/>
              </a:rPr>
              <a:t>Here is the plot of execution time versus granularity for the nonlinear wave code.  The code was run for 400 steps on a single core.  </a:t>
            </a:r>
          </a:p>
          <a:p>
            <a:endParaRPr lang="en-US" sz="1300" dirty="0">
              <a:latin typeface="+mn-lt"/>
              <a:ea typeface="+mn-ea"/>
              <a:cs typeface="+mn-cs"/>
            </a:endParaRPr>
          </a:p>
          <a:p>
            <a:r>
              <a:rPr lang="en-US" sz="1300" dirty="0">
                <a:latin typeface="+mn-lt"/>
                <a:ea typeface="+mn-ea"/>
                <a:cs typeface="+mn-cs"/>
              </a:rPr>
              <a:t>Granularity: number </a:t>
            </a:r>
            <a:r>
              <a:rPr lang="en-US" sz="1300">
                <a:latin typeface="+mn-lt"/>
                <a:ea typeface="+mn-ea"/>
                <a:cs typeface="+mn-cs"/>
              </a:rPr>
              <a:t>of data points </a:t>
            </a:r>
            <a:r>
              <a:rPr lang="en-US" sz="1300" dirty="0">
                <a:latin typeface="+mn-lt"/>
                <a:ea typeface="+mn-ea"/>
                <a:cs typeface="+mn-cs"/>
              </a:rPr>
              <a:t>handled together</a:t>
            </a:r>
          </a:p>
          <a:p>
            <a:endParaRPr lang="en-US" sz="1300" dirty="0">
              <a:latin typeface="+mn-lt"/>
              <a:ea typeface="+mn-ea"/>
              <a:cs typeface="+mn-cs"/>
            </a:endParaRPr>
          </a:p>
          <a:p>
            <a:r>
              <a:rPr lang="en-US" sz="1300" dirty="0">
                <a:latin typeface="+mn-lt"/>
                <a:ea typeface="+mn-ea"/>
                <a:cs typeface="+mn-cs"/>
              </a:rPr>
              <a:t>The main messages I take from this plot:</a:t>
            </a:r>
          </a:p>
          <a:p>
            <a:endParaRPr lang="en-US" sz="1300" dirty="0">
              <a:latin typeface="+mn-lt"/>
              <a:ea typeface="+mn-ea"/>
              <a:cs typeface="+mn-cs"/>
            </a:endParaRPr>
          </a:p>
          <a:p>
            <a:r>
              <a:rPr lang="en-US" sz="1300" dirty="0">
                <a:latin typeface="+mn-lt"/>
                <a:ea typeface="+mn-ea"/>
                <a:cs typeface="+mn-cs"/>
              </a:rPr>
              <a:t>when an application code requires very little work per </a:t>
            </a:r>
            <a:r>
              <a:rPr lang="en-US" sz="1300" dirty="0" err="1">
                <a:latin typeface="+mn-lt"/>
                <a:ea typeface="+mn-ea"/>
                <a:cs typeface="+mn-cs"/>
              </a:rPr>
              <a:t>px</a:t>
            </a:r>
            <a:r>
              <a:rPr lang="en-US" sz="1300" dirty="0">
                <a:latin typeface="+mn-lt"/>
                <a:ea typeface="+mn-ea"/>
                <a:cs typeface="+mn-cs"/>
              </a:rPr>
              <a:t> thread, you may need to slightly increase the granularity (number of points computed per </a:t>
            </a:r>
            <a:r>
              <a:rPr lang="en-US" sz="1300" dirty="0" err="1">
                <a:latin typeface="+mn-lt"/>
                <a:ea typeface="+mn-ea"/>
                <a:cs typeface="+mn-cs"/>
              </a:rPr>
              <a:t>px</a:t>
            </a:r>
            <a:r>
              <a:rPr lang="en-US" sz="1300" dirty="0">
                <a:latin typeface="+mn-lt"/>
                <a:ea typeface="+mn-ea"/>
                <a:cs typeface="+mn-cs"/>
              </a:rPr>
              <a:t> thread) to get good performance.  You generally don't have to increase it much, though, because of the exponential </a:t>
            </a:r>
            <a:r>
              <a:rPr lang="en-US" sz="1300" dirty="0" err="1">
                <a:latin typeface="+mn-lt"/>
                <a:ea typeface="+mn-ea"/>
                <a:cs typeface="+mn-cs"/>
              </a:rPr>
              <a:t>dieoff</a:t>
            </a:r>
            <a:r>
              <a:rPr lang="en-US" sz="1300" dirty="0">
                <a:latin typeface="+mn-lt"/>
                <a:ea typeface="+mn-ea"/>
                <a:cs typeface="+mn-cs"/>
              </a:rPr>
              <a:t> behavior observed in the plot.</a:t>
            </a:r>
          </a:p>
          <a:p>
            <a:r>
              <a:rPr lang="en-US" sz="1300" dirty="0">
                <a:latin typeface="+mn-lt"/>
                <a:ea typeface="+mn-ea"/>
                <a:cs typeface="+mn-cs"/>
              </a:rPr>
              <a:t> </a:t>
            </a:r>
          </a:p>
          <a:p>
            <a:r>
              <a:rPr lang="en-US" sz="1300" dirty="0">
                <a:latin typeface="+mn-lt"/>
                <a:ea typeface="+mn-ea"/>
                <a:cs typeface="+mn-cs"/>
              </a:rPr>
              <a:t>using </a:t>
            </a:r>
            <a:r>
              <a:rPr lang="en-US" sz="1300" dirty="0" err="1">
                <a:latin typeface="+mn-lt"/>
                <a:ea typeface="+mn-ea"/>
                <a:cs typeface="+mn-cs"/>
              </a:rPr>
              <a:t>hpx</a:t>
            </a:r>
            <a:r>
              <a:rPr lang="en-US" sz="1300" dirty="0">
                <a:latin typeface="+mn-lt"/>
                <a:ea typeface="+mn-ea"/>
                <a:cs typeface="+mn-cs"/>
              </a:rPr>
              <a:t>, it is very easy to control the granularity as a runtime parameter.</a:t>
            </a:r>
          </a:p>
        </p:txBody>
      </p:sp>
      <p:sp>
        <p:nvSpPr>
          <p:cNvPr id="4" name="Slide Number Placeholder 3"/>
          <p:cNvSpPr>
            <a:spLocks noGrp="1"/>
          </p:cNvSpPr>
          <p:nvPr>
            <p:ph type="sldNum" sz="quarter" idx="10"/>
          </p:nvPr>
        </p:nvSpPr>
        <p:spPr/>
        <p:txBody>
          <a:bodyPr/>
          <a:lstStyle/>
          <a:p>
            <a:fld id="{931B8683-76EC-4EC2-BAFA-4AC48F102FB8}" type="slidenum">
              <a:rPr lang="en-US" smtClean="0"/>
              <a:t>38</a:t>
            </a:fld>
            <a:endParaRPr lang="en-US"/>
          </a:p>
        </p:txBody>
      </p:sp>
    </p:spTree>
    <p:extLst>
      <p:ext uri="{BB962C8B-B14F-4D97-AF65-F5344CB8AC3E}">
        <p14:creationId xmlns:p14="http://schemas.microsoft.com/office/powerpoint/2010/main" val="409118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noFill/>
          <a:ln>
            <a:miter lim="800000"/>
            <a:headEnd/>
            <a:tailEnd/>
          </a:ln>
        </p:spPr>
        <p:txBody>
          <a:bodyPr/>
          <a:lstStyle/>
          <a:p>
            <a:fld id="{C679D051-AAA5-407F-BED9-6908683E3998}" type="slidenum">
              <a:rPr lang="en-US"/>
              <a:pPr/>
              <a:t>40</a:t>
            </a:fld>
            <a:endParaRPr lang="en-US"/>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6" name="Rectangle 3"/>
          <p:cNvSpPr>
            <a:spLocks noGrp="1" noChangeArrowheads="1"/>
          </p:cNvSpPr>
          <p:nvPr>
            <p:ph type="body" idx="1"/>
          </p:nvPr>
        </p:nvSpPr>
        <p:spPr bwMode="auto">
          <a:noFill/>
        </p:spPr>
        <p:txBody>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04547" name="Rectangle 3"/>
          <p:cNvSpPr txBox="1">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730" name="Marcador de imagen de diapositiva 1"/>
          <p:cNvSpPr>
            <a:spLocks noGrp="1" noRot="1" noChangeAspect="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481731" name="Marcador de notas 2"/>
          <p:cNvSpPr txBox="1">
            <a:spLocks noGrp="1"/>
          </p:cNvSpPr>
          <p:nvPr>
            <p:ph type="body" idx="1"/>
          </p:nvPr>
        </p:nvSpPr>
        <p:spPr/>
        <p:txBody>
          <a:bodyPr lIns="91440" tIns="45720" rIns="91440" bIns="45720"/>
          <a:lstStyle>
            <a:lvl1pPr>
              <a:defRPr sz="1200">
                <a:solidFill>
                  <a:srgbClr val="000000"/>
                </a:solidFill>
                <a:latin typeface="Times New Roman" pitchFamily="18" charset="0"/>
              </a:defRPr>
            </a:lvl1pPr>
            <a:lvl2pPr marL="37931725" indent="-37474525">
              <a:defRPr sz="1200">
                <a:solidFill>
                  <a:srgbClr val="000000"/>
                </a:solidFill>
                <a:latin typeface="Times New Roman" pitchFamily="18" charset="0"/>
              </a:defRPr>
            </a:lvl2pPr>
            <a:lvl3pPr>
              <a:defRPr sz="1200">
                <a:solidFill>
                  <a:srgbClr val="000000"/>
                </a:solidFill>
                <a:latin typeface="Times New Roman" pitchFamily="18" charset="0"/>
              </a:defRPr>
            </a:lvl3pPr>
            <a:lvl4pPr>
              <a:defRPr sz="1200">
                <a:solidFill>
                  <a:srgbClr val="000000"/>
                </a:solidFill>
                <a:latin typeface="Times New Roman" pitchFamily="18" charset="0"/>
              </a:defRPr>
            </a:lvl4pPr>
            <a:lvl5pPr>
              <a:defRPr sz="1200">
                <a:solidFill>
                  <a:srgbClr val="000000"/>
                </a:solidFill>
                <a:latin typeface="Times New Roman" pitchFamily="18" charset="0"/>
              </a:defRPr>
            </a:lvl5pPr>
            <a:lvl6pPr marL="457200" eaLnBrk="0" fontAlgn="base" hangingPunct="0">
              <a:spcBef>
                <a:spcPct val="30000"/>
              </a:spcBef>
              <a:spcAft>
                <a:spcPct val="0"/>
              </a:spcAft>
              <a:defRPr sz="1200">
                <a:solidFill>
                  <a:srgbClr val="000000"/>
                </a:solidFill>
                <a:latin typeface="Times New Roman" pitchFamily="18" charset="0"/>
              </a:defRPr>
            </a:lvl6pPr>
            <a:lvl7pPr marL="914400" eaLnBrk="0" fontAlgn="base" hangingPunct="0">
              <a:spcBef>
                <a:spcPct val="30000"/>
              </a:spcBef>
              <a:spcAft>
                <a:spcPct val="0"/>
              </a:spcAft>
              <a:defRPr sz="1200">
                <a:solidFill>
                  <a:srgbClr val="000000"/>
                </a:solidFill>
                <a:latin typeface="Times New Roman" pitchFamily="18" charset="0"/>
              </a:defRPr>
            </a:lvl7pPr>
            <a:lvl8pPr marL="1371600" eaLnBrk="0" fontAlgn="base" hangingPunct="0">
              <a:spcBef>
                <a:spcPct val="30000"/>
              </a:spcBef>
              <a:spcAft>
                <a:spcPct val="0"/>
              </a:spcAft>
              <a:defRPr sz="1200">
                <a:solidFill>
                  <a:srgbClr val="000000"/>
                </a:solidFill>
                <a:latin typeface="Times New Roman" pitchFamily="18" charset="0"/>
              </a:defRPr>
            </a:lvl8pPr>
            <a:lvl9pPr marL="1828800" eaLnBrk="0" fontAlgn="base" hangingPunct="0">
              <a:spcBef>
                <a:spcPct val="30000"/>
              </a:spcBef>
              <a:spcAft>
                <a:spcPct val="0"/>
              </a:spcAft>
              <a:defRPr sz="1200">
                <a:solidFill>
                  <a:srgbClr val="000000"/>
                </a:solidFill>
                <a:latin typeface="Times New Roman" pitchFamily="18" charset="0"/>
              </a:defRPr>
            </a:lvl9pPr>
          </a:lstStyle>
          <a:p>
            <a:pPr defTabSz="914400"/>
            <a:endParaRPr lang="es-ES_tradnl"/>
          </a:p>
        </p:txBody>
      </p:sp>
      <p:sp>
        <p:nvSpPr>
          <p:cNvPr id="1481732" name="Marcador de número de diapositiva 3"/>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sz="2400">
                <a:solidFill>
                  <a:schemeClr val="tx1"/>
                </a:solidFill>
                <a:latin typeface="Times New Roman" pitchFamily="18" charset="0"/>
              </a:defRPr>
            </a:lvl1pPr>
            <a:lvl2pPr marL="37931725" indent="-37474525" algn="l">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r" eaLnBrk="1" hangingPunct="1"/>
            <a:fld id="{D6F05F88-6FF7-4F7A-B4CD-09CD34857B54}" type="slidenum">
              <a:rPr lang="es-ES" sz="1200">
                <a:latin typeface="Arial" charset="0"/>
                <a:ea typeface="ＭＳ Ｐゴシック" charset="-128"/>
              </a:rPr>
              <a:pPr algn="r" eaLnBrk="1" hangingPunct="1"/>
              <a:t>6</a:t>
            </a:fld>
            <a:endParaRPr lang="es-ES" sz="1200">
              <a:latin typeface="Arial"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21860" name="Slide Number Placeholder 3"/>
          <p:cNvSpPr>
            <a:spLocks noGrp="1"/>
          </p:cNvSpPr>
          <p:nvPr>
            <p:ph type="sldNum" sz="quarter" idx="5"/>
          </p:nvPr>
        </p:nvSpPr>
        <p:spPr bwMode="auto">
          <a:noFill/>
          <a:ln>
            <a:miter lim="800000"/>
            <a:headEnd/>
            <a:tailEnd/>
          </a:ln>
        </p:spPr>
        <p:txBody>
          <a:bodyPr/>
          <a:lstStyle/>
          <a:p>
            <a:fld id="{E45CABC5-3256-4346-946F-3C033A5DC6C8}" type="slidenum">
              <a:rPr lang="en-US"/>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0276EBC-02CE-4F0A-9B31-0CEA72ED7C70}" type="slidenum">
              <a:rPr lang="en-GB"/>
              <a:pPr/>
              <a:t>8</a:t>
            </a:fld>
            <a:endParaRPr lang="en-GB"/>
          </a:p>
        </p:txBody>
      </p:sp>
      <p:sp>
        <p:nvSpPr>
          <p:cNvPr id="79873" name="Text Box 1"/>
          <p:cNvSpPr txBox="1">
            <a:spLocks noChangeArrowheads="1"/>
          </p:cNvSpPr>
          <p:nvPr/>
        </p:nvSpPr>
        <p:spPr bwMode="auto">
          <a:xfrm>
            <a:off x="1258888" y="720726"/>
            <a:ext cx="4800601" cy="3598863"/>
          </a:xfrm>
          <a:prstGeom prst="rect">
            <a:avLst/>
          </a:prstGeom>
          <a:solidFill>
            <a:srgbClr val="FFFFFF"/>
          </a:solidFill>
          <a:ln w="9525">
            <a:solidFill>
              <a:srgbClr val="000000"/>
            </a:solidFill>
            <a:miter lim="800000"/>
            <a:headEnd/>
            <a:tailEnd/>
          </a:ln>
          <a:effectLst/>
        </p:spPr>
        <p:txBody>
          <a:bodyPr wrap="none" lIns="91432" tIns="45716" rIns="91432" bIns="45716" anchor="ctr"/>
          <a:lstStyle/>
          <a:p>
            <a:endParaRPr lang="en-US"/>
          </a:p>
        </p:txBody>
      </p:sp>
      <p:sp>
        <p:nvSpPr>
          <p:cNvPr id="79874" name="Rectangle 2"/>
          <p:cNvSpPr txBox="1">
            <a:spLocks noGrp="1" noChangeArrowheads="1"/>
          </p:cNvSpPr>
          <p:nvPr>
            <p:ph type="body"/>
          </p:nvPr>
        </p:nvSpPr>
        <p:spPr bwMode="auto">
          <a:xfrm>
            <a:off x="730251" y="4559301"/>
            <a:ext cx="5854700" cy="4322763"/>
          </a:xfrm>
          <a:prstGeom prst="rect">
            <a:avLst/>
          </a:prstGeom>
          <a:noFill/>
          <a:ln>
            <a:round/>
            <a:headEnd/>
            <a:tailEnd/>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 diagram illustrates many of the key semantic constructs and mechanisms of the ParalleX (PX) model of computation. The shaded squares represent physical localities. All operations within a locality are synchronous. All operations between localities are asynchronous. A process is a context that</a:t>
            </a:r>
            <a:r>
              <a:rPr lang="en-US" baseline="0" dirty="0" smtClean="0"/>
              <a:t> defines data and tasks to be performed on the localities to which it is assigned. A process may be allocated multiple localities; these not be in any way mutually local to each other. More than one process can share a locality (not shown). Process A is allocated three localities while Process B is on one locality but also uses a separate physical execution unit. Processes can incorporate child processes (not shown). Processes are illustrated by large rectangular transparent boxes.</a:t>
            </a:r>
          </a:p>
          <a:p>
            <a:endParaRPr lang="en-US" baseline="0" dirty="0" smtClean="0"/>
          </a:p>
          <a:p>
            <a:r>
              <a:rPr lang="en-US" baseline="0" dirty="0" smtClean="0"/>
              <a:t>Basic tasks in the ParalleX model are conducted by “threads” which are partially ordered instructions working on a potentially infinite set of registers. This convenient abstraction  minimizes the number of anti-dependencies to permit easy back end compilation to diverse ISA and data paths for different cores. In the diagram, the threads are represented by black worm-like “squiggly” lines. While a process may span multiple localities, a thread by definition resides on only one locality at a time and usually (but not necessarily) on a single locality throughout its lifetime. Threads are ephemeral: each is created at some point in time, performs its work, and terminates. A thread may be suspended but the ideal thread is relatively lightweight, works only on local data and terminates quickly. The effect of a thread may be manifest in several ways: 1) it changes local mutable state, 2) it creates sibling threads (or processes) that outlive it, or 3) it creates parcels that invoke remote threads (or processes) or change remote mutable state. Threads are first-class objects with names in the same name space as variables and objects. They can be manipulated by other threads potentially of other processes. Threads can be suspended to form objects called “depleted threads”. A depleted thread contains all the private state of an active thread but takes up no physical execution resources other than a little main memory space. A depleted thread is a first class object and has the same virtual address of the original thread from which it is derived. Therefore, it can be accessed; its state modified; and, it can cause a new thread with the original name to be created (equivalent to reactivating the old thread). Threads perform almost all the work of the program. The exception is the parcel that directly effects remote state without invoking a thread. </a:t>
            </a:r>
          </a:p>
          <a:p>
            <a:endParaRPr lang="en-US" baseline="0" dirty="0" smtClean="0"/>
          </a:p>
          <a:p>
            <a:r>
              <a:rPr lang="en-US" baseline="0" dirty="0" smtClean="0"/>
              <a:t>Parcels are a class of active messages. They are illustrated by the </a:t>
            </a:r>
            <a:r>
              <a:rPr lang="en-US" baseline="0" dirty="0" smtClean="0">
                <a:solidFill>
                  <a:srgbClr val="6BA05E"/>
                </a:solidFill>
              </a:rPr>
              <a:t>green</a:t>
            </a:r>
            <a:r>
              <a:rPr lang="en-US" baseline="0" dirty="0" smtClean="0"/>
              <a:t> lines that connect between localities. Parcels support semantics at remote localities that threads can perform directly within their resident locality. These are creating remote threads or processes, changing remote state through compound atomic operations, or manipulating threads or processes directly. A parcel carries four types of information: a) the name (virtual address) of the object upon which it is to operate, b) the action to be performed, c) a set of operand values, and d) a continuation specifying what is to happen upon completion of the specified action. The actions can be thread invocations, process instantiations, or primitive compound atomic operations on virtual data or physical devices with physical addresses. Parcels support asynchronous operation of the ParalleX environment. Parcels can arrive at any time and order of arrival is not guaranteed. They can be relatively short with little or no operand values, or be very long when used to move blocks of data.  Parcels are not first class objects and do not have virtual names. Locally at the source and destination localities parcels do display handles for local manipulation. Parcels belong to a global object called the “parcel set”.</a:t>
            </a:r>
          </a:p>
          <a:p>
            <a:endParaRPr lang="en-US" baseline="0" dirty="0" smtClean="0"/>
          </a:p>
          <a:p>
            <a:r>
              <a:rPr lang="en-US" baseline="0" dirty="0" smtClean="0"/>
              <a:t>A special form of the parcel is used for a methodology called percolation. Percolation moves the entire work foot print of a thread to a remote physical execution site. It is illustrated by the red lines between thread and functional unit. By foot print it is meant to include the instructions of the thread, the stack frame of the thread, the input arguments used for the thread, and any other information required to fully instantiate the thread on the remote execution site. Percolation is used to make efficient use of relatively precious resources like accelerators, GPUs, FPGAs, or expensive streaming processors. It does so by assuming the overhead and hiding the latencies that such a unit would otherwise have to incur. Thus percolation supports prestaging of execution information. Percolation is also used to dynamically allocate new resources within a system to an application program. </a:t>
            </a:r>
          </a:p>
          <a:p>
            <a:endParaRPr lang="en-US" baseline="0" dirty="0" smtClean="0"/>
          </a:p>
          <a:p>
            <a:r>
              <a:rPr lang="en-US" baseline="0" dirty="0" smtClean="0"/>
              <a:t>A critical element to the management and coordination of global parallel flow control is the Local Control Object of “LCO” shown as small yellow/brown-green splotches. An LCO is a synchronization object in the object-oriented sense. It has associated with it both state and methods that operate upon the state. LCOs are first-class objects in that they have names that are virtual addresses like other variables. The purpose of the LCO is to coordinate global flow control by means of a number of different types of synchronization mechanisms from simple </a:t>
            </a:r>
            <a:r>
              <a:rPr lang="en-US" baseline="0" dirty="0" err="1" smtClean="0"/>
              <a:t>mutex</a:t>
            </a:r>
            <a:r>
              <a:rPr lang="en-US" baseline="0" dirty="0" smtClean="0"/>
              <a:t> elements to sophisticated dataflow templates and </a:t>
            </a:r>
            <a:r>
              <a:rPr lang="en-US" i="1" baseline="0" dirty="0" smtClean="0"/>
              <a:t>futures</a:t>
            </a:r>
            <a:r>
              <a:rPr lang="en-US" baseline="0" dirty="0" smtClean="0"/>
              <a:t> constructs. An LCO is accessed like any other object locally by a thread or remotely by a parcel possibly changing its state. An LCO includes one or more criteria which if satisfied will result in the instantiation of a thread. LCOs can also buffer incoming requests until such a condition can be satisfied. This may include the availability of physical resources. The LCO is the embodiment of a continuation. The continuation field of a parcel with some exceptions is a reference to one or more LCOs.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9488E0C8-9F07-4DD5-A4E4-253D170E3D8F}" type="slidenum">
              <a:rPr lang="en-US" smtClean="0"/>
              <a:pPr>
                <a:defRPr/>
              </a:pPr>
              <a:t>21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193C95-786F-4BB8-9A20-9FAE60273FDA}" type="slidenum">
              <a:rPr lang="en-US" smtClean="0"/>
              <a:pPr/>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two cores to the previous experiment</a:t>
            </a:r>
            <a:r>
              <a:rPr lang="en-US" baseline="0" dirty="0" smtClean="0"/>
              <a:t> shows good scaling for the HPX runtime system with response time becoming half of the single core runtime while maintaining the same number of concurrent threads, still far greater than the Java virtual engine or the Pthreads OS implementation.</a:t>
            </a:r>
            <a:endParaRPr lang="en-US" dirty="0"/>
          </a:p>
        </p:txBody>
      </p:sp>
      <p:sp>
        <p:nvSpPr>
          <p:cNvPr id="4" name="Slide Number Placeholder 3"/>
          <p:cNvSpPr>
            <a:spLocks noGrp="1"/>
          </p:cNvSpPr>
          <p:nvPr>
            <p:ph type="sldNum" sz="quarter" idx="10"/>
          </p:nvPr>
        </p:nvSpPr>
        <p:spPr/>
        <p:txBody>
          <a:bodyPr/>
          <a:lstStyle/>
          <a:p>
            <a:pPr>
              <a:defRPr/>
            </a:pPr>
            <a:fld id="{9488E0C8-9F07-4DD5-A4E4-253D170E3D8F}" type="slidenum">
              <a:rPr lang="en-US" smtClean="0"/>
              <a:pPr>
                <a:defRPr/>
              </a:pPr>
              <a:t>31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D2C22E-F2A1-445C-A66F-DD9B8131D9FA}"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LSUpp6a"/>
          <p:cNvPicPr>
            <a:picLocks noChangeAspect="1" noChangeArrowheads="1"/>
          </p:cNvPicPr>
          <p:nvPr/>
        </p:nvPicPr>
        <p:blipFill>
          <a:blip r:embed="rId2"/>
          <a:srcRect/>
          <a:stretch>
            <a:fillRect/>
          </a:stretch>
        </p:blipFill>
        <p:spPr bwMode="auto">
          <a:xfrm>
            <a:off x="2590800" y="0"/>
            <a:ext cx="4267200" cy="3200400"/>
          </a:xfrm>
          <a:prstGeom prst="rect">
            <a:avLst/>
          </a:prstGeom>
          <a:noFill/>
          <a:ln w="9525">
            <a:noFill/>
            <a:miter lim="800000"/>
            <a:headEnd/>
            <a:tailEnd/>
          </a:ln>
        </p:spPr>
      </p:pic>
      <p:sp>
        <p:nvSpPr>
          <p:cNvPr id="5" name="Line 8"/>
          <p:cNvSpPr>
            <a:spLocks noChangeShapeType="1"/>
          </p:cNvSpPr>
          <p:nvPr/>
        </p:nvSpPr>
        <p:spPr bwMode="auto">
          <a:xfrm>
            <a:off x="685800" y="6324600"/>
            <a:ext cx="7772400" cy="0"/>
          </a:xfrm>
          <a:prstGeom prst="line">
            <a:avLst/>
          </a:prstGeom>
          <a:noFill/>
          <a:ln w="38100">
            <a:solidFill>
              <a:schemeClr val="tx2"/>
            </a:solidFill>
            <a:round/>
            <a:headEnd/>
            <a:tailEnd/>
          </a:ln>
        </p:spPr>
        <p:txBody>
          <a:bodyPr wrap="none" anchor="ctr"/>
          <a:lstStyle/>
          <a:p>
            <a:pPr eaLnBrk="0" hangingPunct="0">
              <a:defRPr/>
            </a:pPr>
            <a:endParaRPr lang="en-US">
              <a:latin typeface="Arial" pitchFamily="-65" charset="0"/>
              <a:ea typeface="ＭＳ Ｐゴシック" pitchFamily="-65" charset="-128"/>
            </a:endParaRPr>
          </a:p>
        </p:txBody>
      </p:sp>
      <p:pic>
        <p:nvPicPr>
          <p:cNvPr id="6" name="Picture 4" descr="FULLCOLORTOWER_VERT"/>
          <p:cNvPicPr>
            <a:picLocks noChangeAspect="1" noChangeArrowheads="1"/>
          </p:cNvPicPr>
          <p:nvPr userDrawn="1"/>
        </p:nvPicPr>
        <p:blipFill>
          <a:blip r:embed="rId3"/>
          <a:srcRect/>
          <a:stretch>
            <a:fillRect/>
          </a:stretch>
        </p:blipFill>
        <p:spPr bwMode="auto">
          <a:xfrm>
            <a:off x="76200" y="6172200"/>
            <a:ext cx="838200" cy="614363"/>
          </a:xfrm>
          <a:prstGeom prst="rect">
            <a:avLst/>
          </a:prstGeom>
          <a:noFill/>
          <a:ln w="9525">
            <a:noFill/>
            <a:miter lim="800000"/>
            <a:headEnd/>
            <a:tailEnd/>
          </a:ln>
        </p:spPr>
      </p:pic>
      <p:sp>
        <p:nvSpPr>
          <p:cNvPr id="3075" name="Rectangle 3"/>
          <p:cNvSpPr>
            <a:spLocks noGrp="1" noChangeArrowheads="1"/>
          </p:cNvSpPr>
          <p:nvPr>
            <p:ph type="ctrTitle"/>
          </p:nvPr>
        </p:nvSpPr>
        <p:spPr>
          <a:xfrm>
            <a:off x="838200" y="2133600"/>
            <a:ext cx="7772400" cy="990600"/>
          </a:xfrm>
        </p:spPr>
        <p:txBody>
          <a:bodyPr/>
          <a:lstStyle>
            <a:lvl1pPr>
              <a:defRPr/>
            </a:lvl1pPr>
          </a:lstStyle>
          <a:p>
            <a:r>
              <a:rPr lang="en-US" dirty="0"/>
              <a:t>Click to edit Master title style</a:t>
            </a:r>
          </a:p>
        </p:txBody>
      </p:sp>
      <p:sp>
        <p:nvSpPr>
          <p:cNvPr id="3076" name="Rectangle 4"/>
          <p:cNvSpPr>
            <a:spLocks noGrp="1" noChangeArrowheads="1"/>
          </p:cNvSpPr>
          <p:nvPr>
            <p:ph type="subTitle" idx="1"/>
          </p:nvPr>
        </p:nvSpPr>
        <p:spPr>
          <a:xfrm>
            <a:off x="1447800" y="3581400"/>
            <a:ext cx="6400800" cy="2133600"/>
          </a:xfrm>
        </p:spPr>
        <p:txBody>
          <a:bodyPr/>
          <a:lstStyle>
            <a:lvl1pPr marL="0" indent="0" algn="ctr">
              <a:buFontTx/>
              <a:buNone/>
              <a:defRPr sz="2000"/>
            </a:lvl1pPr>
          </a:lstStyle>
          <a:p>
            <a:r>
              <a:rPr lang="en-US" dirty="0"/>
              <a:t>Click to edit Master subtitle style</a:t>
            </a:r>
          </a:p>
        </p:txBody>
      </p:sp>
      <p:sp>
        <p:nvSpPr>
          <p:cNvPr id="7" name="Rectangle 6"/>
          <p:cNvSpPr>
            <a:spLocks noGrp="1" noChangeArrowheads="1"/>
          </p:cNvSpPr>
          <p:nvPr>
            <p:ph type="ftr" sz="quarter" idx="10"/>
          </p:nvPr>
        </p:nvSpPr>
        <p:spPr/>
        <p:txBody>
          <a:bodyPr/>
          <a:lstStyle>
            <a:lvl1pPr>
              <a:defRPr/>
            </a:lvl1pPr>
          </a:lstStyle>
          <a:p>
            <a:pPr>
              <a:defRPr/>
            </a:pPr>
            <a:r>
              <a:rPr lang="en-US"/>
              <a:t>DEPARTMENT OF COMPUTER SCIENCE  @ </a:t>
            </a:r>
            <a:br>
              <a:rPr lang="en-US"/>
            </a:br>
            <a:r>
              <a:rPr lang="en-US" b="1"/>
              <a:t>L</a:t>
            </a:r>
            <a:r>
              <a:rPr lang="en-US"/>
              <a:t>OUISIANA STATE UNIVERSITY</a:t>
            </a:r>
          </a:p>
        </p:txBody>
      </p:sp>
      <p:sp>
        <p:nvSpPr>
          <p:cNvPr id="8" name="Rectangle 7"/>
          <p:cNvSpPr>
            <a:spLocks noGrp="1" noChangeArrowheads="1"/>
          </p:cNvSpPr>
          <p:nvPr>
            <p:ph type="sldNum" sz="quarter" idx="11"/>
          </p:nvPr>
        </p:nvSpPr>
        <p:spPr/>
        <p:txBody>
          <a:bodyPr/>
          <a:lstStyle>
            <a:lvl1pPr>
              <a:defRPr/>
            </a:lvl1pPr>
          </a:lstStyle>
          <a:p>
            <a:pPr>
              <a:defRPr/>
            </a:pPr>
            <a:fld id="{DBAB8DB4-86EF-4463-93FD-01104865250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4648200"/>
            <a:ext cx="6248400" cy="6127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71600" y="304800"/>
            <a:ext cx="62484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371600" y="5334000"/>
            <a:ext cx="6248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DEPARTMENT OF COMPUTER SCIENCE  @ </a:t>
            </a:r>
            <a:br>
              <a:rPr lang="en-US"/>
            </a:br>
            <a:r>
              <a:rPr lang="en-US" b="1"/>
              <a:t>L</a:t>
            </a:r>
            <a:r>
              <a:rPr lang="en-US"/>
              <a:t>OUISIANA STATE UNIVERSITY</a:t>
            </a:r>
          </a:p>
        </p:txBody>
      </p:sp>
      <p:sp>
        <p:nvSpPr>
          <p:cNvPr id="6" name="Rectangle 6"/>
          <p:cNvSpPr>
            <a:spLocks noGrp="1" noChangeArrowheads="1"/>
          </p:cNvSpPr>
          <p:nvPr>
            <p:ph type="sldNum" sz="quarter" idx="11"/>
          </p:nvPr>
        </p:nvSpPr>
        <p:spPr>
          <a:ln/>
        </p:spPr>
        <p:txBody>
          <a:bodyPr/>
          <a:lstStyle>
            <a:lvl1pPr>
              <a:defRPr/>
            </a:lvl1pPr>
          </a:lstStyle>
          <a:p>
            <a:pPr>
              <a:defRPr/>
            </a:pPr>
            <a:fld id="{8B76C694-960C-4790-837B-5CB48938E5C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DEPARTMENT OF COMPUTER SCIENCE  @ </a:t>
            </a:r>
            <a:br>
              <a:rPr lang="en-US"/>
            </a:br>
            <a:r>
              <a:rPr lang="en-US" b="1"/>
              <a:t>L</a:t>
            </a:r>
            <a:r>
              <a:rPr lang="en-US"/>
              <a:t>OUISIANA STATE UNIVERSITY</a:t>
            </a:r>
          </a:p>
        </p:txBody>
      </p:sp>
      <p:sp>
        <p:nvSpPr>
          <p:cNvPr id="5" name="Rectangle 6"/>
          <p:cNvSpPr>
            <a:spLocks noGrp="1" noChangeArrowheads="1"/>
          </p:cNvSpPr>
          <p:nvPr>
            <p:ph type="sldNum" sz="quarter" idx="11"/>
          </p:nvPr>
        </p:nvSpPr>
        <p:spPr>
          <a:ln/>
        </p:spPr>
        <p:txBody>
          <a:bodyPr/>
          <a:lstStyle>
            <a:lvl1pPr>
              <a:defRPr/>
            </a:lvl1pPr>
          </a:lstStyle>
          <a:p>
            <a:pPr>
              <a:defRPr/>
            </a:pPr>
            <a:fld id="{8135901B-F650-4D41-8631-62ADA7F6463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95400"/>
            <a:ext cx="1943100"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295400"/>
            <a:ext cx="56769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DEPARTMENT OF COMPUTER SCIENCE  @ </a:t>
            </a:r>
            <a:br>
              <a:rPr lang="en-US"/>
            </a:br>
            <a:r>
              <a:rPr lang="en-US" b="1"/>
              <a:t>L</a:t>
            </a:r>
            <a:r>
              <a:rPr lang="en-US"/>
              <a:t>OUISIANA STATE UNIVERSITY</a:t>
            </a:r>
          </a:p>
        </p:txBody>
      </p:sp>
      <p:sp>
        <p:nvSpPr>
          <p:cNvPr id="5" name="Rectangle 6"/>
          <p:cNvSpPr>
            <a:spLocks noGrp="1" noChangeArrowheads="1"/>
          </p:cNvSpPr>
          <p:nvPr>
            <p:ph type="sldNum" sz="quarter" idx="11"/>
          </p:nvPr>
        </p:nvSpPr>
        <p:spPr>
          <a:ln/>
        </p:spPr>
        <p:txBody>
          <a:bodyPr/>
          <a:lstStyle>
            <a:lvl1pPr>
              <a:defRPr/>
            </a:lvl1pPr>
          </a:lstStyle>
          <a:p>
            <a:pPr>
              <a:defRPr/>
            </a:pPr>
            <a:fld id="{97612E4A-9678-4F91-BC81-C3A4709C658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DEPARTMENT OF COMPUTER SCIENCE  @ </a:t>
            </a:r>
            <a:br>
              <a:rPr lang="en-US"/>
            </a:br>
            <a:r>
              <a:rPr lang="en-US" b="1"/>
              <a:t>L</a:t>
            </a:r>
            <a:r>
              <a:rPr lang="en-US"/>
              <a:t>OUISIANA STATE UNIVERSITY</a:t>
            </a:r>
          </a:p>
        </p:txBody>
      </p:sp>
      <p:sp>
        <p:nvSpPr>
          <p:cNvPr id="5" name="Rectangle 6"/>
          <p:cNvSpPr>
            <a:spLocks noGrp="1" noChangeArrowheads="1"/>
          </p:cNvSpPr>
          <p:nvPr>
            <p:ph type="sldNum" sz="quarter" idx="11"/>
          </p:nvPr>
        </p:nvSpPr>
        <p:spPr>
          <a:ln/>
        </p:spPr>
        <p:txBody>
          <a:bodyPr/>
          <a:lstStyle>
            <a:lvl1pPr>
              <a:defRPr/>
            </a:lvl1pPr>
          </a:lstStyle>
          <a:p>
            <a:pPr>
              <a:defRPr/>
            </a:pPr>
            <a:fld id="{A7A97D00-4013-4E1B-8110-9047688DB60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DEPARTMENT OF COMPUTER SCIENCE  @ </a:t>
            </a:r>
            <a:br>
              <a:rPr lang="en-US"/>
            </a:br>
            <a:r>
              <a:rPr lang="en-US" b="1"/>
              <a:t>L</a:t>
            </a:r>
            <a:r>
              <a:rPr lang="en-US"/>
              <a:t>OUISIANA STATE UNIVERSITY</a:t>
            </a:r>
          </a:p>
        </p:txBody>
      </p:sp>
      <p:sp>
        <p:nvSpPr>
          <p:cNvPr id="5" name="Rectangle 6"/>
          <p:cNvSpPr>
            <a:spLocks noGrp="1" noChangeArrowheads="1"/>
          </p:cNvSpPr>
          <p:nvPr>
            <p:ph type="sldNum" sz="quarter" idx="11"/>
          </p:nvPr>
        </p:nvSpPr>
        <p:spPr>
          <a:ln/>
        </p:spPr>
        <p:txBody>
          <a:bodyPr/>
          <a:lstStyle>
            <a:lvl1pPr>
              <a:defRPr/>
            </a:lvl1pPr>
          </a:lstStyle>
          <a:p>
            <a:pPr>
              <a:defRPr/>
            </a:pPr>
            <a:fld id="{A7A97D00-4013-4E1B-8110-9047688DB60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DEPARTMENT OF COMPUTER SCIENCE  @ </a:t>
            </a:r>
            <a:br>
              <a:rPr lang="en-US"/>
            </a:br>
            <a:r>
              <a:rPr lang="en-US" b="1"/>
              <a:t>L</a:t>
            </a:r>
            <a:r>
              <a:rPr lang="en-US"/>
              <a:t>OUISIANA STATE UNIVERSITY</a:t>
            </a:r>
          </a:p>
        </p:txBody>
      </p:sp>
      <p:sp>
        <p:nvSpPr>
          <p:cNvPr id="5" name="Rectangle 6"/>
          <p:cNvSpPr>
            <a:spLocks noGrp="1" noChangeArrowheads="1"/>
          </p:cNvSpPr>
          <p:nvPr>
            <p:ph type="sldNum" sz="quarter" idx="11"/>
          </p:nvPr>
        </p:nvSpPr>
        <p:spPr>
          <a:ln/>
        </p:spPr>
        <p:txBody>
          <a:bodyPr/>
          <a:lstStyle>
            <a:lvl1pPr>
              <a:defRPr/>
            </a:lvl1pPr>
          </a:lstStyle>
          <a:p>
            <a:pPr>
              <a:defRPr/>
            </a:pPr>
            <a:fld id="{24DC6F12-C8FE-4900-A014-6E92252FB93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143000"/>
            <a:ext cx="43434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43000"/>
            <a:ext cx="43434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DEPARTMENT OF COMPUTER SCIENCE  @ </a:t>
            </a:r>
            <a:br>
              <a:rPr lang="en-US"/>
            </a:br>
            <a:r>
              <a:rPr lang="en-US" b="1"/>
              <a:t>L</a:t>
            </a:r>
            <a:r>
              <a:rPr lang="en-US"/>
              <a:t>OUISIANA STATE UNIVERSITY</a:t>
            </a:r>
          </a:p>
        </p:txBody>
      </p:sp>
      <p:sp>
        <p:nvSpPr>
          <p:cNvPr id="6" name="Rectangle 6"/>
          <p:cNvSpPr>
            <a:spLocks noGrp="1" noChangeArrowheads="1"/>
          </p:cNvSpPr>
          <p:nvPr>
            <p:ph type="sldNum" sz="quarter" idx="11"/>
          </p:nvPr>
        </p:nvSpPr>
        <p:spPr>
          <a:ln/>
        </p:spPr>
        <p:txBody>
          <a:bodyPr/>
          <a:lstStyle>
            <a:lvl1pPr>
              <a:defRPr/>
            </a:lvl1pPr>
          </a:lstStyle>
          <a:p>
            <a:pPr>
              <a:defRPr/>
            </a:pPr>
            <a:fld id="{FB4B0CCE-2DE9-459C-896B-9C3510AC105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7159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990600"/>
            <a:ext cx="4040188" cy="7921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05000"/>
            <a:ext cx="4040188" cy="4191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990600"/>
            <a:ext cx="4041775" cy="7921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8200" y="1905000"/>
            <a:ext cx="4041775" cy="4191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7"/>
          <p:cNvSpPr>
            <a:spLocks noGrp="1"/>
          </p:cNvSpPr>
          <p:nvPr>
            <p:ph type="ftr" sz="quarter" idx="10"/>
          </p:nvPr>
        </p:nvSpPr>
        <p:spPr/>
        <p:txBody>
          <a:bodyPr/>
          <a:lstStyle>
            <a:lvl1pPr>
              <a:defRPr/>
            </a:lvl1pPr>
          </a:lstStyle>
          <a:p>
            <a:pPr>
              <a:defRPr/>
            </a:pPr>
            <a:r>
              <a:rPr lang="en-US"/>
              <a:t>DEPARTMENT OF COMPUTER SCIENCE  @ </a:t>
            </a:r>
            <a:br>
              <a:rPr lang="en-US"/>
            </a:br>
            <a:r>
              <a:rPr lang="en-US" b="1"/>
              <a:t>L</a:t>
            </a:r>
            <a:r>
              <a:rPr lang="en-US"/>
              <a:t>OUISIANA STATE UNIVERSITYANNA</a:t>
            </a:r>
          </a:p>
          <a:p>
            <a:pPr>
              <a:defRPr/>
            </a:pPr>
            <a:r>
              <a:rPr lang="en-US"/>
              <a:t>as</a:t>
            </a:r>
          </a:p>
        </p:txBody>
      </p:sp>
      <p:sp>
        <p:nvSpPr>
          <p:cNvPr id="8" name="Slide Number Placeholder 8"/>
          <p:cNvSpPr>
            <a:spLocks noGrp="1"/>
          </p:cNvSpPr>
          <p:nvPr>
            <p:ph type="sldNum" sz="quarter" idx="11"/>
          </p:nvPr>
        </p:nvSpPr>
        <p:spPr/>
        <p:txBody>
          <a:bodyPr/>
          <a:lstStyle>
            <a:lvl1pPr>
              <a:defRPr/>
            </a:lvl1pPr>
          </a:lstStyle>
          <a:p>
            <a:pPr>
              <a:defRPr/>
            </a:pPr>
            <a:fld id="{A24123B3-4BBF-4C1C-BD0C-2E44B1329B0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t>DEPARTMENT OF COMPUTER SCIENCE  @ </a:t>
            </a:r>
            <a:br>
              <a:rPr lang="en-US"/>
            </a:br>
            <a:r>
              <a:rPr lang="en-US" b="1"/>
              <a:t>L</a:t>
            </a:r>
            <a:r>
              <a:rPr lang="en-US"/>
              <a:t>OUISIANA STATE UNIVERSITY</a:t>
            </a:r>
          </a:p>
        </p:txBody>
      </p:sp>
      <p:sp>
        <p:nvSpPr>
          <p:cNvPr id="4" name="Rectangle 6"/>
          <p:cNvSpPr>
            <a:spLocks noGrp="1" noChangeArrowheads="1"/>
          </p:cNvSpPr>
          <p:nvPr>
            <p:ph type="sldNum" sz="quarter" idx="11"/>
          </p:nvPr>
        </p:nvSpPr>
        <p:spPr>
          <a:ln/>
        </p:spPr>
        <p:txBody>
          <a:bodyPr/>
          <a:lstStyle>
            <a:lvl1pPr>
              <a:defRPr/>
            </a:lvl1pPr>
          </a:lstStyle>
          <a:p>
            <a:pPr>
              <a:defRPr/>
            </a:pPr>
            <a:fld id="{318017EB-1E20-431D-B077-A31B99EC4E0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DEPARTMENT OF COMPUTER SCIENCE  @ </a:t>
            </a:r>
            <a:br>
              <a:rPr lang="en-US"/>
            </a:br>
            <a:r>
              <a:rPr lang="en-US" b="1"/>
              <a:t>L</a:t>
            </a:r>
            <a:r>
              <a:rPr lang="en-US"/>
              <a:t>OUISIANA STATE UNIVERSITY</a:t>
            </a:r>
          </a:p>
        </p:txBody>
      </p:sp>
      <p:sp>
        <p:nvSpPr>
          <p:cNvPr id="3" name="Rectangle 6"/>
          <p:cNvSpPr>
            <a:spLocks noGrp="1" noChangeArrowheads="1"/>
          </p:cNvSpPr>
          <p:nvPr>
            <p:ph type="sldNum" sz="quarter" idx="11"/>
          </p:nvPr>
        </p:nvSpPr>
        <p:spPr>
          <a:ln/>
        </p:spPr>
        <p:txBody>
          <a:bodyPr/>
          <a:lstStyle>
            <a:lvl1pPr>
              <a:defRPr/>
            </a:lvl1pPr>
          </a:lstStyle>
          <a:p>
            <a:pPr>
              <a:defRPr/>
            </a:pPr>
            <a:fld id="{BB90A786-9A25-499D-BD21-349353FA817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270250" y="2286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2400" y="139065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DEPARTMENT OF COMPUTER SCIENCE  @ </a:t>
            </a:r>
            <a:br>
              <a:rPr lang="en-US"/>
            </a:br>
            <a:r>
              <a:rPr lang="en-US" b="1"/>
              <a:t>L</a:t>
            </a:r>
            <a:r>
              <a:rPr lang="en-US"/>
              <a:t>OUISIANA STATE UNIVERSITY</a:t>
            </a:r>
          </a:p>
        </p:txBody>
      </p:sp>
      <p:sp>
        <p:nvSpPr>
          <p:cNvPr id="6" name="Rectangle 6"/>
          <p:cNvSpPr>
            <a:spLocks noGrp="1" noChangeArrowheads="1"/>
          </p:cNvSpPr>
          <p:nvPr>
            <p:ph type="sldNum" sz="quarter" idx="11"/>
          </p:nvPr>
        </p:nvSpPr>
        <p:spPr>
          <a:ln/>
        </p:spPr>
        <p:txBody>
          <a:bodyPr/>
          <a:lstStyle>
            <a:lvl1pPr>
              <a:defRPr/>
            </a:lvl1pPr>
          </a:lstStyle>
          <a:p>
            <a:pPr>
              <a:defRPr/>
            </a:pPr>
            <a:fld id="{B79B0BF6-0CC3-4D42-935A-59FCA3FA50D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 y="1524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152400" y="1066800"/>
            <a:ext cx="8763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990600" y="6324600"/>
            <a:ext cx="670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100">
                <a:solidFill>
                  <a:schemeClr val="tx2"/>
                </a:solidFill>
                <a:latin typeface="Arial Black" pitchFamily="-65" charset="0"/>
                <a:ea typeface="ＭＳ Ｐゴシック" pitchFamily="-65" charset="-128"/>
              </a:defRPr>
            </a:lvl1pPr>
          </a:lstStyle>
          <a:p>
            <a:pPr>
              <a:defRPr/>
            </a:pPr>
            <a:r>
              <a:rPr lang="en-US"/>
              <a:t>DEPARTMENT OF COMPUTER SCIENCE  @ </a:t>
            </a:r>
            <a:br>
              <a:rPr lang="en-US"/>
            </a:br>
            <a:r>
              <a:rPr lang="en-US" b="1"/>
              <a:t>L</a:t>
            </a:r>
            <a:r>
              <a:rPr lang="en-US"/>
              <a:t>OUISIANA STATE UNIVERSITY</a:t>
            </a:r>
          </a:p>
        </p:txBody>
      </p:sp>
      <p:sp>
        <p:nvSpPr>
          <p:cNvPr id="1030" name="Rectangle 6"/>
          <p:cNvSpPr>
            <a:spLocks noGrp="1" noChangeArrowheads="1"/>
          </p:cNvSpPr>
          <p:nvPr>
            <p:ph type="sldNum" sz="quarter" idx="4"/>
          </p:nvPr>
        </p:nvSpPr>
        <p:spPr bwMode="auto">
          <a:xfrm>
            <a:off x="8001000" y="6477000"/>
            <a:ext cx="1066800" cy="304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600" b="1">
                <a:solidFill>
                  <a:srgbClr val="80729D"/>
                </a:solidFill>
                <a:ea typeface="ＭＳ Ｐゴシック" pitchFamily="-65" charset="-128"/>
              </a:defRPr>
            </a:lvl1pPr>
          </a:lstStyle>
          <a:p>
            <a:pPr>
              <a:defRPr/>
            </a:pPr>
            <a:fld id="{3CFB9476-FA78-41D3-993B-3824FDB3CBE0}" type="slidenum">
              <a:rPr lang="en-US"/>
              <a:pPr>
                <a:defRPr/>
              </a:pPr>
              <a:t>‹#›</a:t>
            </a:fld>
            <a:endParaRPr lang="en-US"/>
          </a:p>
        </p:txBody>
      </p:sp>
      <p:sp>
        <p:nvSpPr>
          <p:cNvPr id="1032" name="Line 8"/>
          <p:cNvSpPr>
            <a:spLocks noChangeShapeType="1"/>
          </p:cNvSpPr>
          <p:nvPr/>
        </p:nvSpPr>
        <p:spPr bwMode="auto">
          <a:xfrm>
            <a:off x="1066800" y="6248400"/>
            <a:ext cx="7772400" cy="0"/>
          </a:xfrm>
          <a:prstGeom prst="line">
            <a:avLst/>
          </a:prstGeom>
          <a:noFill/>
          <a:ln w="38100">
            <a:solidFill>
              <a:schemeClr val="tx2"/>
            </a:solidFill>
            <a:round/>
            <a:headEnd/>
            <a:tailEnd/>
          </a:ln>
        </p:spPr>
        <p:txBody>
          <a:bodyPr wrap="none" anchor="ctr"/>
          <a:lstStyle/>
          <a:p>
            <a:pPr eaLnBrk="0" hangingPunct="0">
              <a:defRPr/>
            </a:pPr>
            <a:endParaRPr lang="en-US">
              <a:latin typeface="Arial" pitchFamily="-65" charset="0"/>
              <a:ea typeface="ＭＳ Ｐゴシック" pitchFamily="-65" charset="-128"/>
            </a:endParaRPr>
          </a:p>
        </p:txBody>
      </p:sp>
      <p:pic>
        <p:nvPicPr>
          <p:cNvPr id="4103" name="Picture 8" descr="1.png"/>
          <p:cNvPicPr>
            <a:picLocks noChangeAspect="1"/>
          </p:cNvPicPr>
          <p:nvPr/>
        </p:nvPicPr>
        <p:blipFill>
          <a:blip r:embed="rId14"/>
          <a:srcRect/>
          <a:stretch>
            <a:fillRect/>
          </a:stretch>
        </p:blipFill>
        <p:spPr bwMode="auto">
          <a:xfrm>
            <a:off x="8458200" y="34925"/>
            <a:ext cx="609600" cy="955675"/>
          </a:xfrm>
          <a:prstGeom prst="rect">
            <a:avLst/>
          </a:prstGeom>
          <a:noFill/>
          <a:ln w="9525">
            <a:noFill/>
            <a:miter lim="800000"/>
            <a:headEnd/>
            <a:tailEnd/>
          </a:ln>
        </p:spPr>
      </p:pic>
      <p:pic>
        <p:nvPicPr>
          <p:cNvPr id="4104" name="Picture 4" descr="FULLCOLORTOWER_VERT"/>
          <p:cNvPicPr>
            <a:picLocks noChangeAspect="1" noChangeArrowheads="1"/>
          </p:cNvPicPr>
          <p:nvPr/>
        </p:nvPicPr>
        <p:blipFill>
          <a:blip r:embed="rId15"/>
          <a:srcRect/>
          <a:stretch>
            <a:fillRect/>
          </a:stretch>
        </p:blipFill>
        <p:spPr bwMode="auto">
          <a:xfrm>
            <a:off x="76200" y="6172200"/>
            <a:ext cx="838200" cy="6143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7" r:id="rId1"/>
    <p:sldLayoutId id="2147483678" r:id="rId2"/>
    <p:sldLayoutId id="2147483689" r:id="rId3"/>
    <p:sldLayoutId id="2147483679" r:id="rId4"/>
    <p:sldLayoutId id="2147483680" r:id="rId5"/>
    <p:sldLayoutId id="2147483688" r:id="rId6"/>
    <p:sldLayoutId id="2147483681" r:id="rId7"/>
    <p:sldLayoutId id="2147483682" r:id="rId8"/>
    <p:sldLayoutId id="2147483683" r:id="rId9"/>
    <p:sldLayoutId id="2147483684" r:id="rId10"/>
    <p:sldLayoutId id="2147483685" r:id="rId11"/>
    <p:sldLayoutId id="2147483686" r:id="rId12"/>
  </p:sldLayoutIdLst>
  <p:hf hdr="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6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6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6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36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36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36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36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jpeg"/><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wmf"/><Relationship Id="rId15" Type="http://schemas.openxmlformats.org/officeDocument/2006/relationships/image" Target="../media/image3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video" Target="file:///C:\Users\tron\Desktop\LightTop\Talks\Newport\nlsm.mpg"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ftr" sz="quarter" idx="10"/>
          </p:nvPr>
        </p:nvSpPr>
        <p:spPr>
          <a:noFill/>
        </p:spPr>
        <p:txBody>
          <a:bodyPr/>
          <a:lstStyle/>
          <a:p>
            <a:r>
              <a:rPr lang="en-US" smtClean="0">
                <a:latin typeface="Arial Black" pitchFamily="34" charset="0"/>
                <a:ea typeface="ＭＳ Ｐゴシック" pitchFamily="34" charset="-128"/>
              </a:rPr>
              <a:t>DEPARTMENT OF COMPUTER SCIENCE  @ </a:t>
            </a:r>
            <a:br>
              <a:rPr lang="en-US" smtClean="0">
                <a:latin typeface="Arial Black" pitchFamily="34" charset="0"/>
                <a:ea typeface="ＭＳ Ｐゴシック" pitchFamily="34" charset="-128"/>
              </a:rPr>
            </a:br>
            <a:r>
              <a:rPr lang="en-US" b="1" smtClean="0">
                <a:latin typeface="Arial Black" pitchFamily="34" charset="0"/>
                <a:ea typeface="ＭＳ Ｐゴシック" pitchFamily="34" charset="-128"/>
              </a:rPr>
              <a:t>L</a:t>
            </a:r>
            <a:r>
              <a:rPr lang="en-US" smtClean="0">
                <a:latin typeface="Arial Black" pitchFamily="34" charset="0"/>
                <a:ea typeface="ＭＳ Ｐゴシック" pitchFamily="34" charset="-128"/>
              </a:rPr>
              <a:t>OUISIANA STATE UNIVERSITY</a:t>
            </a:r>
          </a:p>
        </p:txBody>
      </p:sp>
      <p:sp>
        <p:nvSpPr>
          <p:cNvPr id="5123" name="Rectangle 2"/>
          <p:cNvSpPr>
            <a:spLocks noGrp="1" noChangeArrowheads="1"/>
          </p:cNvSpPr>
          <p:nvPr>
            <p:ph type="ctrTitle"/>
          </p:nvPr>
        </p:nvSpPr>
        <p:spPr>
          <a:xfrm>
            <a:off x="533400" y="2133600"/>
            <a:ext cx="8077200" cy="990600"/>
          </a:xfrm>
        </p:spPr>
        <p:txBody>
          <a:bodyPr/>
          <a:lstStyle/>
          <a:p>
            <a:pPr eaLnBrk="1" hangingPunct="1"/>
            <a:r>
              <a:rPr lang="en-US" sz="3200" dirty="0" smtClean="0"/>
              <a:t>Challenge and Opportunities towards Exascale Computing</a:t>
            </a:r>
          </a:p>
        </p:txBody>
      </p:sp>
      <p:sp>
        <p:nvSpPr>
          <p:cNvPr id="5124" name="Rectangle 3"/>
          <p:cNvSpPr>
            <a:spLocks noGrp="1" noChangeArrowheads="1"/>
          </p:cNvSpPr>
          <p:nvPr>
            <p:ph type="subTitle" idx="1"/>
          </p:nvPr>
        </p:nvSpPr>
        <p:spPr>
          <a:xfrm>
            <a:off x="685800" y="3352800"/>
            <a:ext cx="8458200" cy="2971800"/>
          </a:xfrm>
        </p:spPr>
        <p:txBody>
          <a:bodyPr/>
          <a:lstStyle/>
          <a:p>
            <a:pPr algn="l" eaLnBrk="1" hangingPunct="1"/>
            <a:r>
              <a:rPr lang="en-US" sz="2400" dirty="0" smtClean="0"/>
              <a:t>Thomas Sterling </a:t>
            </a:r>
          </a:p>
          <a:p>
            <a:pPr algn="l" eaLnBrk="1" hangingPunct="1"/>
            <a:r>
              <a:rPr lang="en-US" sz="1800" dirty="0" smtClean="0"/>
              <a:t>Arnaud &amp; Edwards Professor, Department of Computer Science</a:t>
            </a:r>
          </a:p>
          <a:p>
            <a:pPr algn="l" eaLnBrk="1" hangingPunct="1"/>
            <a:r>
              <a:rPr lang="en-US" sz="1800" dirty="0" smtClean="0"/>
              <a:t>Adjunct Faculty, Department of Electrical and Computer Engineering</a:t>
            </a:r>
          </a:p>
          <a:p>
            <a:pPr algn="l" eaLnBrk="1" hangingPunct="1"/>
            <a:r>
              <a:rPr lang="en-US" sz="1800" dirty="0" smtClean="0"/>
              <a:t>Louisiana State University</a:t>
            </a:r>
            <a:br>
              <a:rPr lang="en-US" sz="1800" dirty="0" smtClean="0"/>
            </a:br>
            <a:r>
              <a:rPr lang="en-US" sz="1800" dirty="0" smtClean="0"/>
              <a:t/>
            </a:r>
            <a:br>
              <a:rPr lang="en-US" sz="1800" dirty="0" smtClean="0"/>
            </a:br>
            <a:r>
              <a:rPr lang="en-US" sz="1800" dirty="0" smtClean="0"/>
              <a:t>Distinguished Visiting Scientist, Oak Ridge National Laborator</a:t>
            </a:r>
            <a:r>
              <a:rPr lang="en-US" dirty="0" smtClean="0"/>
              <a:t>y</a:t>
            </a:r>
          </a:p>
          <a:p>
            <a:pPr algn="l" eaLnBrk="1" hangingPunct="1"/>
            <a:r>
              <a:rPr lang="en-US" sz="1800" dirty="0" smtClean="0"/>
              <a:t>CSRI Fellow, Sandia National Laboratory</a:t>
            </a:r>
          </a:p>
          <a:p>
            <a:pPr eaLnBrk="1" hangingPunct="1"/>
            <a:r>
              <a:rPr lang="en-US" dirty="0" smtClean="0"/>
              <a:t>October 30, 2010</a:t>
            </a:r>
          </a:p>
          <a:p>
            <a:pPr algn="l" eaLnBrk="1" hangingPunct="1"/>
            <a:endParaRPr lang="en-US" dirty="0" smtClean="0"/>
          </a:p>
        </p:txBody>
      </p:sp>
    </p:spTree>
    <p:extLst>
      <p:ext uri="{BB962C8B-B14F-4D97-AF65-F5344CB8AC3E}">
        <p14:creationId xmlns:p14="http://schemas.microsoft.com/office/powerpoint/2010/main" val="4021188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Changer – Runtime System</a:t>
            </a:r>
            <a:endParaRPr lang="en-US" dirty="0"/>
          </a:p>
        </p:txBody>
      </p:sp>
      <p:sp>
        <p:nvSpPr>
          <p:cNvPr id="3" name="Content Placeholder 2"/>
          <p:cNvSpPr>
            <a:spLocks noGrp="1"/>
          </p:cNvSpPr>
          <p:nvPr>
            <p:ph idx="1"/>
          </p:nvPr>
        </p:nvSpPr>
        <p:spPr/>
        <p:txBody>
          <a:bodyPr/>
          <a:lstStyle/>
          <a:p>
            <a:r>
              <a:rPr lang="en-US" sz="2000" dirty="0" smtClean="0"/>
              <a:t>Runtime system</a:t>
            </a:r>
          </a:p>
          <a:p>
            <a:pPr lvl="1"/>
            <a:r>
              <a:rPr lang="en-US" sz="1800" dirty="0"/>
              <a:t>i</a:t>
            </a:r>
            <a:r>
              <a:rPr lang="en-US" sz="1800" dirty="0" smtClean="0"/>
              <a:t>s: ephemeral, dedicated to and exists only with an application</a:t>
            </a:r>
          </a:p>
          <a:p>
            <a:pPr lvl="1"/>
            <a:r>
              <a:rPr lang="en-US" sz="1800" dirty="0"/>
              <a:t>i</a:t>
            </a:r>
            <a:r>
              <a:rPr lang="en-US" sz="1800" dirty="0" smtClean="0"/>
              <a:t>s not: the OS, persistent and dedicated to the hardware system</a:t>
            </a:r>
          </a:p>
          <a:p>
            <a:r>
              <a:rPr lang="en-US" sz="2000" dirty="0" smtClean="0"/>
              <a:t>Moves us from </a:t>
            </a:r>
            <a:r>
              <a:rPr lang="en-US" sz="2000" i="1" dirty="0" smtClean="0"/>
              <a:t>static</a:t>
            </a:r>
            <a:r>
              <a:rPr lang="en-US" sz="2000" dirty="0" smtClean="0"/>
              <a:t> to </a:t>
            </a:r>
            <a:r>
              <a:rPr lang="en-US" sz="2000" i="1" dirty="0" smtClean="0"/>
              <a:t>dynamic</a:t>
            </a:r>
            <a:r>
              <a:rPr lang="en-US" sz="2000" dirty="0" smtClean="0"/>
              <a:t> operational regime</a:t>
            </a:r>
          </a:p>
          <a:p>
            <a:pPr lvl="1"/>
            <a:r>
              <a:rPr lang="en-US" sz="1800" dirty="0" smtClean="0"/>
              <a:t>Exploits situational awareness for causality-driven adaptation</a:t>
            </a:r>
          </a:p>
          <a:p>
            <a:pPr lvl="1"/>
            <a:r>
              <a:rPr lang="en-US" sz="1800" dirty="0" smtClean="0"/>
              <a:t>Guided-missile with continuous course correction rather than a fired projectile with fixed-trajectory</a:t>
            </a:r>
            <a:endParaRPr lang="en-US" sz="1800" dirty="0"/>
          </a:p>
          <a:p>
            <a:r>
              <a:rPr lang="en-US" sz="2000" dirty="0" smtClean="0"/>
              <a:t>Based on foundational assumption</a:t>
            </a:r>
          </a:p>
          <a:p>
            <a:pPr lvl="1"/>
            <a:r>
              <a:rPr lang="en-US" sz="1800" dirty="0" smtClean="0"/>
              <a:t>More computational work will yield reduced time and lower power</a:t>
            </a:r>
          </a:p>
          <a:p>
            <a:pPr lvl="1"/>
            <a:r>
              <a:rPr lang="en-US" sz="1800" dirty="0" smtClean="0"/>
              <a:t>Untapped system resources to be harvested</a:t>
            </a:r>
          </a:p>
          <a:p>
            <a:pPr lvl="1"/>
            <a:r>
              <a:rPr lang="en-US" sz="1800" dirty="0" smtClean="0"/>
              <a:t>Opportunities for enhanced efficiencies discovered only in flight</a:t>
            </a:r>
          </a:p>
          <a:p>
            <a:pPr lvl="1"/>
            <a:r>
              <a:rPr lang="en-US" sz="1800" dirty="0" smtClean="0"/>
              <a:t>New methods of control to deliver superior scalability</a:t>
            </a:r>
          </a:p>
          <a:p>
            <a:r>
              <a:rPr lang="en-US" sz="2000" dirty="0" smtClean="0"/>
              <a:t>“Undiscovered Country” – adding a dimension of systematics</a:t>
            </a:r>
            <a:endParaRPr lang="en-US" sz="2000" dirty="0"/>
          </a:p>
          <a:p>
            <a:pPr lvl="1"/>
            <a:r>
              <a:rPr lang="en-US" sz="1800" dirty="0" smtClean="0"/>
              <a:t>Adding a new component to the system stack</a:t>
            </a:r>
          </a:p>
          <a:p>
            <a:pPr lvl="1"/>
            <a:r>
              <a:rPr lang="en-US" sz="1800" dirty="0" smtClean="0"/>
              <a:t>Path-finding through the new trade-off space</a:t>
            </a:r>
            <a:endParaRPr lang="en-US" sz="1800" dirty="0"/>
          </a:p>
        </p:txBody>
      </p:sp>
      <p:sp>
        <p:nvSpPr>
          <p:cNvPr id="4" name="Footer Placeholder 3"/>
          <p:cNvSpPr>
            <a:spLocks noGrp="1"/>
          </p:cNvSpPr>
          <p:nvPr>
            <p:ph type="ftr" sz="quarter" idx="10"/>
          </p:nvPr>
        </p:nvSpPr>
        <p:spPr/>
        <p:txBody>
          <a:bodyPr/>
          <a:lstStyle/>
          <a:p>
            <a:pPr>
              <a:defRPr/>
            </a:pPr>
            <a:r>
              <a:rPr lang="en-US" dirty="0" smtClean="0"/>
              <a:t>DEPARTMENT OF COMPUTER SCIENCE  @ </a:t>
            </a:r>
            <a:br>
              <a:rPr lang="en-US" dirty="0" smtClean="0"/>
            </a:br>
            <a:r>
              <a:rPr lang="en-US" b="1" dirty="0" smtClean="0"/>
              <a:t>L</a:t>
            </a:r>
            <a:r>
              <a:rPr lang="en-US" dirty="0" smtClean="0"/>
              <a:t>OUISIANA STATE UNIVERSITY</a:t>
            </a:r>
            <a:endParaRPr lang="en-US" dirty="0"/>
          </a:p>
        </p:txBody>
      </p:sp>
      <p:sp>
        <p:nvSpPr>
          <p:cNvPr id="5" name="Slide Number Placeholder 4"/>
          <p:cNvSpPr>
            <a:spLocks noGrp="1"/>
          </p:cNvSpPr>
          <p:nvPr>
            <p:ph type="sldNum" sz="quarter" idx="11"/>
          </p:nvPr>
        </p:nvSpPr>
        <p:spPr/>
        <p:txBody>
          <a:bodyPr/>
          <a:lstStyle/>
          <a:p>
            <a:pPr>
              <a:defRPr/>
            </a:pPr>
            <a:fld id="{A7A97D00-4013-4E1B-8110-9047688DB605}" type="slidenum">
              <a:rPr lang="en-US" smtClean="0"/>
              <a:pPr>
                <a:defRPr/>
              </a:pPr>
              <a:t>10</a:t>
            </a:fld>
            <a:endParaRPr lang="en-US" dirty="0"/>
          </a:p>
        </p:txBody>
      </p:sp>
    </p:spTree>
    <p:extLst>
      <p:ext uri="{BB962C8B-B14F-4D97-AF65-F5344CB8AC3E}">
        <p14:creationId xmlns:p14="http://schemas.microsoft.com/office/powerpoint/2010/main" val="609974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Runtime Solutions - Opportunities</a:t>
            </a:r>
            <a:endParaRPr lang="en-US" dirty="0"/>
          </a:p>
        </p:txBody>
      </p:sp>
      <p:sp>
        <p:nvSpPr>
          <p:cNvPr id="3" name="Content Placeholder 2"/>
          <p:cNvSpPr>
            <a:spLocks noGrp="1"/>
          </p:cNvSpPr>
          <p:nvPr>
            <p:ph idx="1"/>
          </p:nvPr>
        </p:nvSpPr>
        <p:spPr/>
        <p:txBody>
          <a:bodyPr/>
          <a:lstStyle/>
          <a:p>
            <a:r>
              <a:rPr lang="en-US" sz="2000" dirty="0" smtClean="0"/>
              <a:t>Adaptive scheduling</a:t>
            </a:r>
          </a:p>
          <a:p>
            <a:pPr lvl="1"/>
            <a:r>
              <a:rPr lang="en-US" sz="1800" dirty="0" smtClean="0"/>
              <a:t>Load balancing</a:t>
            </a:r>
          </a:p>
          <a:p>
            <a:pPr lvl="1"/>
            <a:r>
              <a:rPr lang="en-US" sz="1800" dirty="0" smtClean="0"/>
              <a:t>Contention avoidance, hot spots</a:t>
            </a:r>
          </a:p>
          <a:p>
            <a:r>
              <a:rPr lang="en-US" sz="2000" dirty="0" smtClean="0"/>
              <a:t>Lightweight mechanisms</a:t>
            </a:r>
          </a:p>
          <a:p>
            <a:pPr lvl="1"/>
            <a:r>
              <a:rPr lang="en-US" sz="1800" dirty="0" smtClean="0"/>
              <a:t>Reduced overhead</a:t>
            </a:r>
          </a:p>
          <a:p>
            <a:r>
              <a:rPr lang="en-US" sz="2000" dirty="0" smtClean="0"/>
              <a:t>Finer granularity user threads</a:t>
            </a:r>
          </a:p>
          <a:p>
            <a:pPr lvl="1"/>
            <a:r>
              <a:rPr lang="en-US" sz="1800" dirty="0" smtClean="0"/>
              <a:t>Increased concurrency for greater scalability</a:t>
            </a:r>
          </a:p>
          <a:p>
            <a:r>
              <a:rPr lang="en-US" sz="2000" dirty="0" smtClean="0"/>
              <a:t>Expanded synchronization semantics</a:t>
            </a:r>
          </a:p>
          <a:p>
            <a:pPr lvl="1"/>
            <a:r>
              <a:rPr lang="en-US" sz="1800" dirty="0" smtClean="0"/>
              <a:t>Eliminate barriers, more intelligent control</a:t>
            </a:r>
          </a:p>
          <a:p>
            <a:r>
              <a:rPr lang="en-US" sz="2000" dirty="0" smtClean="0"/>
              <a:t>Runtime exploitation of Compile time programmer knowledge</a:t>
            </a:r>
          </a:p>
          <a:p>
            <a:pPr lvl="1"/>
            <a:r>
              <a:rPr lang="en-US" sz="1800" dirty="0" smtClean="0"/>
              <a:t>Dedicated to specific application</a:t>
            </a:r>
          </a:p>
          <a:p>
            <a:r>
              <a:rPr lang="en-US" sz="2000" dirty="0" smtClean="0"/>
              <a:t>Adjusting to physical realities</a:t>
            </a:r>
          </a:p>
          <a:p>
            <a:pPr lvl="1"/>
            <a:r>
              <a:rPr lang="en-US" sz="1800" dirty="0" smtClean="0"/>
              <a:t>Fault tolerance</a:t>
            </a:r>
          </a:p>
          <a:p>
            <a:pPr lvl="1"/>
            <a:r>
              <a:rPr lang="en-US" sz="1800" dirty="0" smtClean="0"/>
              <a:t>Power management</a:t>
            </a:r>
            <a:endParaRPr lang="en-US" sz="1800" dirty="0"/>
          </a:p>
        </p:txBody>
      </p:sp>
      <p:sp>
        <p:nvSpPr>
          <p:cNvPr id="4" name="Footer Placeholder 3"/>
          <p:cNvSpPr>
            <a:spLocks noGrp="1"/>
          </p:cNvSpPr>
          <p:nvPr>
            <p:ph type="ftr" sz="quarter" idx="10"/>
          </p:nvPr>
        </p:nvSpPr>
        <p:spPr/>
        <p:txBody>
          <a:bodyPr/>
          <a:lstStyle/>
          <a:p>
            <a:pPr>
              <a:defRPr/>
            </a:pPr>
            <a:r>
              <a:rPr lang="en-US" smtClean="0"/>
              <a:t>DEPARTMENT OF COMPUTER SCIENCE  @ </a:t>
            </a:r>
            <a:br>
              <a:rPr lang="en-US" smtClean="0"/>
            </a:br>
            <a:r>
              <a:rPr lang="en-US" b="1" smtClean="0"/>
              <a:t>L</a:t>
            </a:r>
            <a:r>
              <a:rPr lang="en-US" smtClean="0"/>
              <a:t>OUISIANA STATE UNIVERSITY</a:t>
            </a:r>
            <a:endParaRPr lang="en-US"/>
          </a:p>
        </p:txBody>
      </p:sp>
      <p:sp>
        <p:nvSpPr>
          <p:cNvPr id="5" name="Slide Number Placeholder 4"/>
          <p:cNvSpPr>
            <a:spLocks noGrp="1"/>
          </p:cNvSpPr>
          <p:nvPr>
            <p:ph type="sldNum" sz="quarter" idx="11"/>
          </p:nvPr>
        </p:nvSpPr>
        <p:spPr/>
        <p:txBody>
          <a:bodyPr/>
          <a:lstStyle/>
          <a:p>
            <a:pPr>
              <a:defRPr/>
            </a:pPr>
            <a:fld id="{A7A97D00-4013-4E1B-8110-9047688DB605}" type="slidenum">
              <a:rPr lang="en-US" smtClean="0"/>
              <a:pPr>
                <a:defRPr/>
              </a:pPr>
              <a:t>11</a:t>
            </a:fld>
            <a:endParaRPr lang="en-US"/>
          </a:p>
        </p:txBody>
      </p:sp>
    </p:spTree>
    <p:extLst>
      <p:ext uri="{BB962C8B-B14F-4D97-AF65-F5344CB8AC3E}">
        <p14:creationId xmlns:p14="http://schemas.microsoft.com/office/powerpoint/2010/main" val="2463784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Everything Changes</a:t>
            </a:r>
            <a:endParaRPr lang="en-US" dirty="0"/>
          </a:p>
        </p:txBody>
      </p:sp>
      <p:sp>
        <p:nvSpPr>
          <p:cNvPr id="3" name="Content Placeholder 2"/>
          <p:cNvSpPr>
            <a:spLocks noGrp="1"/>
          </p:cNvSpPr>
          <p:nvPr>
            <p:ph idx="1"/>
          </p:nvPr>
        </p:nvSpPr>
        <p:spPr>
          <a:xfrm>
            <a:off x="152400" y="914400"/>
            <a:ext cx="8763000" cy="5334000"/>
          </a:xfrm>
        </p:spPr>
        <p:txBody>
          <a:bodyPr/>
          <a:lstStyle/>
          <a:p>
            <a:r>
              <a:rPr lang="en-US" sz="2000" dirty="0" smtClean="0"/>
              <a:t>Programming Model</a:t>
            </a:r>
          </a:p>
          <a:p>
            <a:pPr lvl="1"/>
            <a:r>
              <a:rPr lang="en-US" sz="1800" dirty="0" smtClean="0"/>
              <a:t>Must exploit runtime decision making</a:t>
            </a:r>
          </a:p>
          <a:p>
            <a:pPr lvl="1"/>
            <a:r>
              <a:rPr lang="en-US" sz="1800" dirty="0" smtClean="0"/>
              <a:t>Must inform on policy choices and aggregate behavior</a:t>
            </a:r>
          </a:p>
          <a:p>
            <a:r>
              <a:rPr lang="en-US" sz="2000" dirty="0" smtClean="0"/>
              <a:t>Compilers</a:t>
            </a:r>
          </a:p>
          <a:p>
            <a:pPr lvl="1"/>
            <a:r>
              <a:rPr lang="en-US" sz="1800" dirty="0" smtClean="0"/>
              <a:t>Close interface to drive runtime system</a:t>
            </a:r>
          </a:p>
          <a:p>
            <a:pPr lvl="1"/>
            <a:r>
              <a:rPr lang="en-US" sz="1800" dirty="0" smtClean="0"/>
              <a:t>Provide known factors for decision making</a:t>
            </a:r>
          </a:p>
          <a:p>
            <a:pPr lvl="2"/>
            <a:r>
              <a:rPr lang="en-US" sz="1600" dirty="0" smtClean="0"/>
              <a:t>Pass through user provided information</a:t>
            </a:r>
          </a:p>
          <a:p>
            <a:pPr lvl="2"/>
            <a:r>
              <a:rPr lang="en-US" sz="1600" dirty="0" smtClean="0"/>
              <a:t>Provide compiler derived information</a:t>
            </a:r>
          </a:p>
          <a:p>
            <a:r>
              <a:rPr lang="en-US" sz="2000" dirty="0" smtClean="0"/>
              <a:t>Operating System</a:t>
            </a:r>
          </a:p>
          <a:p>
            <a:pPr lvl="1"/>
            <a:r>
              <a:rPr lang="en-US" sz="1800" dirty="0" smtClean="0"/>
              <a:t>Close interface to support runtime system</a:t>
            </a:r>
          </a:p>
          <a:p>
            <a:pPr lvl="1"/>
            <a:r>
              <a:rPr lang="en-US" sz="1800" dirty="0" smtClean="0"/>
              <a:t>Provide system resources and negotiate</a:t>
            </a:r>
          </a:p>
          <a:p>
            <a:pPr lvl="1"/>
            <a:r>
              <a:rPr lang="en-US" sz="1800" dirty="0" smtClean="0"/>
              <a:t>Support protection against hardware and software faults and malicious attack</a:t>
            </a:r>
          </a:p>
          <a:p>
            <a:r>
              <a:rPr lang="en-US" sz="2000" dirty="0" smtClean="0"/>
              <a:t>Architecture</a:t>
            </a:r>
          </a:p>
          <a:p>
            <a:pPr lvl="1"/>
            <a:r>
              <a:rPr lang="en-US" sz="1800" dirty="0" smtClean="0"/>
              <a:t>Provide adequate parallel capability and capacity</a:t>
            </a:r>
          </a:p>
          <a:p>
            <a:pPr lvl="1"/>
            <a:r>
              <a:rPr lang="en-US" sz="1800" dirty="0" smtClean="0"/>
              <a:t>Low overhead critical path mechanisms for efficiency and scalability</a:t>
            </a:r>
          </a:p>
          <a:p>
            <a:pPr lvl="1"/>
            <a:r>
              <a:rPr lang="en-US" sz="1800" dirty="0" smtClean="0"/>
              <a:t>Hardware support for address protection and I/O security</a:t>
            </a:r>
            <a:endParaRPr lang="en-US" sz="1800" dirty="0"/>
          </a:p>
        </p:txBody>
      </p:sp>
      <p:sp>
        <p:nvSpPr>
          <p:cNvPr id="4" name="Footer Placeholder 3"/>
          <p:cNvSpPr>
            <a:spLocks noGrp="1"/>
          </p:cNvSpPr>
          <p:nvPr>
            <p:ph type="ftr" sz="quarter" idx="10"/>
          </p:nvPr>
        </p:nvSpPr>
        <p:spPr/>
        <p:txBody>
          <a:bodyPr/>
          <a:lstStyle/>
          <a:p>
            <a:pPr>
              <a:defRPr/>
            </a:pPr>
            <a:r>
              <a:rPr lang="en-US" smtClean="0"/>
              <a:t>DEPARTMENT OF COMPUTER SCIENCE  @ </a:t>
            </a:r>
            <a:br>
              <a:rPr lang="en-US" smtClean="0"/>
            </a:br>
            <a:r>
              <a:rPr lang="en-US" b="1" smtClean="0"/>
              <a:t>L</a:t>
            </a:r>
            <a:r>
              <a:rPr lang="en-US" smtClean="0"/>
              <a:t>OUISIANA STATE UNIVERSITY</a:t>
            </a:r>
            <a:endParaRPr lang="en-US"/>
          </a:p>
        </p:txBody>
      </p:sp>
      <p:sp>
        <p:nvSpPr>
          <p:cNvPr id="5" name="Slide Number Placeholder 4"/>
          <p:cNvSpPr>
            <a:spLocks noGrp="1"/>
          </p:cNvSpPr>
          <p:nvPr>
            <p:ph type="sldNum" sz="quarter" idx="11"/>
          </p:nvPr>
        </p:nvSpPr>
        <p:spPr/>
        <p:txBody>
          <a:bodyPr/>
          <a:lstStyle/>
          <a:p>
            <a:pPr>
              <a:defRPr/>
            </a:pPr>
            <a:fld id="{A7A97D00-4013-4E1B-8110-9047688DB605}" type="slidenum">
              <a:rPr lang="en-US" smtClean="0"/>
              <a:pPr>
                <a:defRPr/>
              </a:pPr>
              <a:t>12</a:t>
            </a:fld>
            <a:endParaRPr lang="en-US"/>
          </a:p>
        </p:txBody>
      </p:sp>
    </p:spTree>
    <p:extLst>
      <p:ext uri="{BB962C8B-B14F-4D97-AF65-F5344CB8AC3E}">
        <p14:creationId xmlns:p14="http://schemas.microsoft.com/office/powerpoint/2010/main" val="1705944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Execution Model Imperative</a:t>
            </a:r>
            <a:endParaRPr lang="en-US" dirty="0"/>
          </a:p>
        </p:txBody>
      </p:sp>
      <p:sp>
        <p:nvSpPr>
          <p:cNvPr id="3" name="Content Placeholder 2"/>
          <p:cNvSpPr>
            <a:spLocks noGrp="1"/>
          </p:cNvSpPr>
          <p:nvPr>
            <p:ph idx="1"/>
          </p:nvPr>
        </p:nvSpPr>
        <p:spPr>
          <a:xfrm>
            <a:off x="152400" y="1295400"/>
            <a:ext cx="6477000" cy="4800600"/>
          </a:xfrm>
        </p:spPr>
        <p:txBody>
          <a:bodyPr>
            <a:normAutofit fontScale="85000" lnSpcReduction="10000"/>
          </a:bodyPr>
          <a:lstStyle/>
          <a:p>
            <a:r>
              <a:rPr lang="en-US" sz="2100" dirty="0" smtClean="0"/>
              <a:t>HPC in 6</a:t>
            </a:r>
            <a:r>
              <a:rPr lang="en-US" sz="2100" baseline="30000" dirty="0" smtClean="0"/>
              <a:t>th</a:t>
            </a:r>
            <a:r>
              <a:rPr lang="en-US" sz="2100" dirty="0" smtClean="0"/>
              <a:t> Phase Change</a:t>
            </a:r>
            <a:endParaRPr lang="en-US" sz="2100" dirty="0"/>
          </a:p>
          <a:p>
            <a:pPr lvl="1"/>
            <a:r>
              <a:rPr lang="en-US" sz="1900" dirty="0" smtClean="0"/>
              <a:t>Driven by technology opportunities and challenges</a:t>
            </a:r>
          </a:p>
          <a:p>
            <a:pPr lvl="1"/>
            <a:r>
              <a:rPr lang="en-US" sz="1900" dirty="0" smtClean="0"/>
              <a:t>Historically, catalyzed by paradigm shift</a:t>
            </a:r>
            <a:endParaRPr lang="en-US" sz="1900" dirty="0"/>
          </a:p>
          <a:p>
            <a:r>
              <a:rPr lang="en-US" sz="2100" dirty="0" smtClean="0"/>
              <a:t>Guiding principles for governing system design and operation</a:t>
            </a:r>
          </a:p>
          <a:p>
            <a:pPr lvl="1"/>
            <a:r>
              <a:rPr lang="en-US" sz="1900" dirty="0" smtClean="0"/>
              <a:t>Semantics, Mechanisms, Policies, Parameters, Metrics</a:t>
            </a:r>
            <a:endParaRPr lang="en-US" sz="1900" dirty="0"/>
          </a:p>
          <a:p>
            <a:r>
              <a:rPr lang="en-US" sz="2100" dirty="0" smtClean="0"/>
              <a:t>Enables holistic reasoning about concepts and tradeoffs</a:t>
            </a:r>
          </a:p>
          <a:p>
            <a:pPr lvl="1"/>
            <a:r>
              <a:rPr lang="en-US" sz="1900" dirty="0" smtClean="0"/>
              <a:t>Serves for </a:t>
            </a:r>
            <a:r>
              <a:rPr lang="en-US" sz="1900" dirty="0" err="1" smtClean="0"/>
              <a:t>Exascale</a:t>
            </a:r>
            <a:r>
              <a:rPr lang="en-US" sz="1900" dirty="0" smtClean="0"/>
              <a:t> the role of </a:t>
            </a:r>
            <a:r>
              <a:rPr lang="en-US" sz="1900" i="1" dirty="0" smtClean="0"/>
              <a:t>von Neumann architecture </a:t>
            </a:r>
            <a:r>
              <a:rPr lang="en-US" sz="1900" dirty="0" smtClean="0"/>
              <a:t>for sequential</a:t>
            </a:r>
          </a:p>
          <a:p>
            <a:r>
              <a:rPr lang="en-US" sz="2100" dirty="0" smtClean="0"/>
              <a:t>Essential for co-design of all system layers</a:t>
            </a:r>
          </a:p>
          <a:p>
            <a:pPr lvl="1"/>
            <a:r>
              <a:rPr lang="en-US" sz="1900" dirty="0" smtClean="0"/>
              <a:t>Architecture, runtime and operating system, programming models</a:t>
            </a:r>
          </a:p>
          <a:p>
            <a:pPr lvl="1"/>
            <a:r>
              <a:rPr lang="en-US" sz="1900" dirty="0" smtClean="0"/>
              <a:t>Reduces design complexity from O(N</a:t>
            </a:r>
            <a:r>
              <a:rPr lang="en-US" sz="1900" baseline="30000" dirty="0" smtClean="0"/>
              <a:t>2</a:t>
            </a:r>
            <a:r>
              <a:rPr lang="en-US" sz="1900" dirty="0" smtClean="0"/>
              <a:t>) to O(N)</a:t>
            </a:r>
            <a:endParaRPr lang="en-US" sz="1900" dirty="0"/>
          </a:p>
          <a:p>
            <a:r>
              <a:rPr lang="en-US" sz="2100" dirty="0" smtClean="0"/>
              <a:t>Empowers discrimination, commonality, portability</a:t>
            </a:r>
          </a:p>
          <a:p>
            <a:pPr lvl="1"/>
            <a:r>
              <a:rPr lang="en-US" sz="1900" dirty="0" smtClean="0"/>
              <a:t>Establishes a phylum of UHPC class systems</a:t>
            </a:r>
          </a:p>
          <a:p>
            <a:r>
              <a:rPr lang="en-US" sz="2100" dirty="0"/>
              <a:t>Decision chain</a:t>
            </a:r>
          </a:p>
          <a:p>
            <a:pPr lvl="1"/>
            <a:r>
              <a:rPr lang="en-US" sz="1900" dirty="0"/>
              <a:t>For reasoning towards optimization of design and operation</a:t>
            </a:r>
          </a:p>
          <a:p>
            <a:endParaRPr lang="en-US" sz="22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6664" y="1092993"/>
            <a:ext cx="2609850" cy="233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7077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Chain</a:t>
            </a:r>
            <a:endParaRPr lang="en-US" dirty="0"/>
          </a:p>
        </p:txBody>
      </p:sp>
      <p:sp>
        <p:nvSpPr>
          <p:cNvPr id="3" name="Content Placeholder 2"/>
          <p:cNvSpPr>
            <a:spLocks noGrp="1"/>
          </p:cNvSpPr>
          <p:nvPr>
            <p:ph idx="1"/>
          </p:nvPr>
        </p:nvSpPr>
        <p:spPr>
          <a:xfrm>
            <a:off x="152400" y="1066800"/>
            <a:ext cx="8991600" cy="5029200"/>
          </a:xfrm>
        </p:spPr>
        <p:txBody>
          <a:bodyPr/>
          <a:lstStyle/>
          <a:p>
            <a:r>
              <a:rPr lang="en-US" sz="2400" dirty="0" smtClean="0"/>
              <a:t>Axiom: an operation is performed at a certain place at a certain time to achieve a specified effect</a:t>
            </a:r>
          </a:p>
          <a:p>
            <a:r>
              <a:rPr lang="en-US" sz="2400" dirty="0" smtClean="0"/>
              <a:t>How did this happen?</a:t>
            </a:r>
          </a:p>
          <a:p>
            <a:r>
              <a:rPr lang="en-US" sz="2400" dirty="0" smtClean="0"/>
              <a:t>Every layer of the system contributed to the time/space/function event – the </a:t>
            </a:r>
            <a:r>
              <a:rPr lang="en-US" sz="2400" i="1" u="sng" dirty="0" smtClean="0"/>
              <a:t>decision chain</a:t>
            </a:r>
          </a:p>
          <a:p>
            <a:r>
              <a:rPr lang="en-US" sz="2400" dirty="0" smtClean="0"/>
              <a:t>A program execution comprises the ensemble of such events across the system space and throughout the execution epoch</a:t>
            </a:r>
          </a:p>
          <a:p>
            <a:r>
              <a:rPr lang="en-US" sz="2400" dirty="0" smtClean="0"/>
              <a:t>There are many such paths that lead to a final result</a:t>
            </a:r>
          </a:p>
          <a:p>
            <a:r>
              <a:rPr lang="en-US" sz="2400" dirty="0" smtClean="0"/>
              <a:t>But not all minimize time and energy</a:t>
            </a:r>
          </a:p>
          <a:p>
            <a:r>
              <a:rPr lang="en-US" sz="2400" dirty="0" smtClean="0"/>
              <a:t>Understanding of the decision chain required for optimization</a:t>
            </a:r>
          </a:p>
          <a:p>
            <a:r>
              <a:rPr lang="en-US" sz="2400" dirty="0" smtClean="0"/>
              <a:t>Execution model required for understanding the decision chain</a:t>
            </a:r>
            <a:endParaRPr lang="en-US" sz="2400" dirty="0"/>
          </a:p>
        </p:txBody>
      </p:sp>
      <p:sp>
        <p:nvSpPr>
          <p:cNvPr id="4" name="Footer Placeholder 3"/>
          <p:cNvSpPr>
            <a:spLocks noGrp="1"/>
          </p:cNvSpPr>
          <p:nvPr>
            <p:ph type="ftr" sz="quarter" idx="10"/>
          </p:nvPr>
        </p:nvSpPr>
        <p:spPr/>
        <p:txBody>
          <a:bodyPr/>
          <a:lstStyle/>
          <a:p>
            <a:pPr>
              <a:defRPr/>
            </a:pPr>
            <a:r>
              <a:rPr lang="en-US" smtClean="0"/>
              <a:t>DEPARTMENT OF COMPUTER SCIENCE  @ </a:t>
            </a:r>
            <a:br>
              <a:rPr lang="en-US" smtClean="0"/>
            </a:br>
            <a:r>
              <a:rPr lang="en-US" b="1" smtClean="0"/>
              <a:t>L</a:t>
            </a:r>
            <a:r>
              <a:rPr lang="en-US" smtClean="0"/>
              <a:t>OUISIANA STATE UNIVERSITY</a:t>
            </a:r>
            <a:endParaRPr lang="en-US"/>
          </a:p>
        </p:txBody>
      </p:sp>
      <p:sp>
        <p:nvSpPr>
          <p:cNvPr id="5" name="Slide Number Placeholder 4"/>
          <p:cNvSpPr>
            <a:spLocks noGrp="1"/>
          </p:cNvSpPr>
          <p:nvPr>
            <p:ph type="sldNum" sz="quarter" idx="11"/>
          </p:nvPr>
        </p:nvSpPr>
        <p:spPr/>
        <p:txBody>
          <a:bodyPr/>
          <a:lstStyle/>
          <a:p>
            <a:pPr>
              <a:defRPr/>
            </a:pPr>
            <a:fld id="{A7A97D00-4013-4E1B-8110-9047688DB605}" type="slidenum">
              <a:rPr lang="en-US" smtClean="0"/>
              <a:pPr>
                <a:defRPr/>
              </a:pPr>
              <a:t>14</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50" y="1524000"/>
            <a:ext cx="2228850"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900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0482" name="Rectangle 2"/>
          <p:cNvSpPr>
            <a:spLocks/>
          </p:cNvSpPr>
          <p:nvPr/>
        </p:nvSpPr>
        <p:spPr bwMode="auto">
          <a:xfrm>
            <a:off x="7280910" y="6286500"/>
            <a:ext cx="605790" cy="445770"/>
          </a:xfrm>
          <a:prstGeom prst="rect">
            <a:avLst/>
          </a:prstGeom>
          <a:solidFill>
            <a:srgbClr val="FFFFFF"/>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pic>
        <p:nvPicPr>
          <p:cNvPr id="2048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43650"/>
            <a:ext cx="914400" cy="33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048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010" y="6223635"/>
            <a:ext cx="548640" cy="56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048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6229" y="6227922"/>
            <a:ext cx="937260" cy="56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04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8780" y="4937760"/>
            <a:ext cx="120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048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7364" y="4311968"/>
            <a:ext cx="868680" cy="85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048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9410" y="4511993"/>
            <a:ext cx="1965960" cy="140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048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9254" y="4434840"/>
            <a:ext cx="1112996" cy="83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049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7535" y="4411980"/>
            <a:ext cx="667227"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049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6260" y="4340543"/>
            <a:ext cx="834390" cy="102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049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17570" y="3530442"/>
            <a:ext cx="230886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0493"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162" y="3451860"/>
            <a:ext cx="2286000" cy="88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0494"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99384" y="3726180"/>
            <a:ext cx="2163128" cy="42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0495"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37585" y="5440680"/>
            <a:ext cx="2085975"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0496"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590" y="4656297"/>
            <a:ext cx="1245870" cy="113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0497" name="Rectangle 17"/>
          <p:cNvSpPr>
            <a:spLocks noGrp="1" noChangeArrowheads="1"/>
          </p:cNvSpPr>
          <p:nvPr>
            <p:ph type="title"/>
          </p:nvPr>
        </p:nvSpPr>
        <p:spPr>
          <a:ln/>
        </p:spPr>
        <p:txBody>
          <a:bodyPr rIns="125093"/>
          <a:lstStyle/>
          <a:p>
            <a:r>
              <a:rPr lang="en-US" dirty="0" smtClean="0"/>
              <a:t>X-Caliber –  Exascale Capability</a:t>
            </a:r>
            <a:endParaRPr lang="en-US" dirty="0"/>
          </a:p>
        </p:txBody>
      </p:sp>
      <p:sp>
        <p:nvSpPr>
          <p:cNvPr id="20498" name="Rectangle 18"/>
          <p:cNvSpPr>
            <a:spLocks/>
          </p:cNvSpPr>
          <p:nvPr/>
        </p:nvSpPr>
        <p:spPr bwMode="auto">
          <a:xfrm>
            <a:off x="171450" y="937260"/>
            <a:ext cx="8801100" cy="249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40" bIns="0"/>
          <a:lstStyle/>
          <a:p>
            <a:pPr marL="40005" algn="ctr"/>
            <a:r>
              <a:rPr lang="en-US" sz="2200">
                <a:cs typeface="Times" charset="0"/>
              </a:rPr>
              <a:t>Richard Murphy, Jim Ang, Ron Brightwell, Peter Kogge, Scott Hemmert, Bob Lucas, Kunle Olukotun, Marc Snir, Thomas Sterling, David Bayliss, Jeff Draper, Gary Bernstein, Jacque Chame, Pedro Diniz, Bill Gropp, Vince Freeh, Bruce Jacob, Tony Lentine, Supratik Mukhopadhyay, Ram Ramnujam, Dave Resnick, Arun Rodrigues, Subhash Shinde, Sudha Yalamanchili</a:t>
            </a:r>
          </a:p>
          <a:p>
            <a:pPr marL="40005" algn="ctr"/>
            <a:endParaRPr lang="en-US">
              <a:solidFill>
                <a:schemeClr val="tx1"/>
              </a:solidFill>
              <a:cs typeface="Times" charset="0"/>
            </a:endParaRPr>
          </a:p>
          <a:p>
            <a:pPr marL="40005" algn="ctr"/>
            <a:r>
              <a:rPr lang="en-US">
                <a:solidFill>
                  <a:schemeClr val="tx1"/>
                </a:solidFill>
                <a:cs typeface="Times" charset="0"/>
              </a:rPr>
              <a:t>Team Formed 2 Years Ago</a:t>
            </a:r>
          </a:p>
        </p:txBody>
      </p:sp>
    </p:spTree>
    <p:extLst>
      <p:ext uri="{BB962C8B-B14F-4D97-AF65-F5344CB8AC3E}">
        <p14:creationId xmlns:p14="http://schemas.microsoft.com/office/powerpoint/2010/main" val="2368380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3010" name="Rectangle 2"/>
          <p:cNvSpPr>
            <a:spLocks/>
          </p:cNvSpPr>
          <p:nvPr/>
        </p:nvSpPr>
        <p:spPr bwMode="auto">
          <a:xfrm>
            <a:off x="7280910" y="6286500"/>
            <a:ext cx="605790" cy="445770"/>
          </a:xfrm>
          <a:prstGeom prst="rect">
            <a:avLst/>
          </a:prstGeom>
          <a:solidFill>
            <a:srgbClr val="FFFFFF"/>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pic>
        <p:nvPicPr>
          <p:cNvPr id="4301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43650"/>
            <a:ext cx="914400" cy="33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3012" name="Rectangle 4"/>
          <p:cNvSpPr>
            <a:spLocks noGrp="1" noChangeArrowheads="1"/>
          </p:cNvSpPr>
          <p:nvPr>
            <p:ph type="title"/>
          </p:nvPr>
        </p:nvSpPr>
        <p:spPr>
          <a:xfrm>
            <a:off x="685800" y="102870"/>
            <a:ext cx="7772400" cy="491490"/>
          </a:xfrm>
          <a:ln/>
        </p:spPr>
        <p:txBody>
          <a:bodyPr rIns="125093"/>
          <a:lstStyle/>
          <a:p>
            <a:r>
              <a:rPr lang="en-US" dirty="0" smtClean="0"/>
              <a:t>X-caliber System</a:t>
            </a:r>
            <a:endParaRPr lang="en-US" dirty="0"/>
          </a:p>
        </p:txBody>
      </p:sp>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 y="1012675"/>
            <a:ext cx="4441984" cy="333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 y="4240530"/>
            <a:ext cx="900684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3015" name="Rectangle 7"/>
          <p:cNvSpPr>
            <a:spLocks noGrp="1" noChangeArrowheads="1"/>
          </p:cNvSpPr>
          <p:nvPr>
            <p:ph type="body" idx="1"/>
          </p:nvPr>
        </p:nvSpPr>
        <p:spPr>
          <a:xfrm>
            <a:off x="3268980" y="617220"/>
            <a:ext cx="5852160" cy="3600450"/>
          </a:xfrm>
          <a:ln/>
        </p:spPr>
        <p:txBody>
          <a:bodyPr rIns="125093"/>
          <a:lstStyle/>
          <a:p>
            <a:r>
              <a:rPr lang="en-US" sz="2400" dirty="0"/>
              <a:t>Rack Scale</a:t>
            </a:r>
          </a:p>
          <a:p>
            <a:pPr marL="651510" lvl="1"/>
            <a:r>
              <a:rPr lang="en-US" sz="2000" dirty="0"/>
              <a:t>Processing:128 Nodes, 1 (+) PF/s</a:t>
            </a:r>
          </a:p>
          <a:p>
            <a:pPr marL="651510" lvl="1"/>
            <a:r>
              <a:rPr lang="en-US" sz="2000" dirty="0"/>
              <a:t>Memory:</a:t>
            </a:r>
          </a:p>
          <a:p>
            <a:pPr marL="1011555" lvl="2"/>
            <a:r>
              <a:rPr lang="en-US" sz="1800" dirty="0"/>
              <a:t>128 TB DRAM</a:t>
            </a:r>
          </a:p>
          <a:p>
            <a:pPr marL="1011555" lvl="2"/>
            <a:r>
              <a:rPr lang="en-US" sz="1800" dirty="0"/>
              <a:t>0.4 PB/s Aggregate Bandwidth</a:t>
            </a:r>
          </a:p>
          <a:p>
            <a:pPr marL="651510" lvl="1"/>
            <a:r>
              <a:rPr lang="en-US" sz="2000" dirty="0"/>
              <a:t>NV Memory</a:t>
            </a:r>
          </a:p>
          <a:p>
            <a:pPr marL="1011555" lvl="2"/>
            <a:r>
              <a:rPr lang="en-US" sz="1800" dirty="0"/>
              <a:t>1 PB Phase Change Memory (addressable)</a:t>
            </a:r>
          </a:p>
          <a:p>
            <a:pPr marL="1011555" lvl="2"/>
            <a:r>
              <a:rPr lang="en-US" sz="1800" dirty="0"/>
              <a:t>Additional 128 for Redundancy/RAID</a:t>
            </a:r>
          </a:p>
          <a:p>
            <a:pPr marL="651510" lvl="1"/>
            <a:r>
              <a:rPr lang="en-US" sz="2000" dirty="0"/>
              <a:t>Network</a:t>
            </a:r>
          </a:p>
          <a:p>
            <a:pPr marL="1011555" lvl="2"/>
            <a:r>
              <a:rPr lang="en-US" sz="1800" dirty="0"/>
              <a:t>0.13 PB/sec Injection, 0.06 PB/s Bisection</a:t>
            </a:r>
          </a:p>
        </p:txBody>
      </p:sp>
    </p:spTree>
    <p:extLst>
      <p:ext uri="{BB962C8B-B14F-4D97-AF65-F5344CB8AC3E}">
        <p14:creationId xmlns:p14="http://schemas.microsoft.com/office/powerpoint/2010/main" val="3941278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3794" name="Rectangle 2"/>
          <p:cNvSpPr>
            <a:spLocks/>
          </p:cNvSpPr>
          <p:nvPr/>
        </p:nvSpPr>
        <p:spPr bwMode="auto">
          <a:xfrm>
            <a:off x="7280910" y="6286500"/>
            <a:ext cx="605790" cy="445770"/>
          </a:xfrm>
          <a:prstGeom prst="rect">
            <a:avLst/>
          </a:prstGeom>
          <a:solidFill>
            <a:srgbClr val="FFFFFF"/>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pic>
        <p:nvPicPr>
          <p:cNvPr id="3379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43650"/>
            <a:ext cx="914400" cy="33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3796" name="Rectangle 4"/>
          <p:cNvSpPr>
            <a:spLocks noGrp="1" noChangeArrowheads="1"/>
          </p:cNvSpPr>
          <p:nvPr>
            <p:ph type="title"/>
          </p:nvPr>
        </p:nvSpPr>
        <p:spPr>
          <a:xfrm>
            <a:off x="685800" y="102870"/>
            <a:ext cx="7772400" cy="822960"/>
          </a:xfrm>
          <a:ln/>
        </p:spPr>
        <p:txBody>
          <a:bodyPr rIns="125093"/>
          <a:lstStyle/>
          <a:p>
            <a:r>
              <a:rPr lang="en-US" sz="2800" dirty="0"/>
              <a:t>Our Enabling Technologies: Advanced Packaging, 3D Integration, Optics</a:t>
            </a:r>
          </a:p>
        </p:txBody>
      </p:sp>
      <p:sp>
        <p:nvSpPr>
          <p:cNvPr id="33797" name="Rectangle 5"/>
          <p:cNvSpPr>
            <a:spLocks/>
          </p:cNvSpPr>
          <p:nvPr/>
        </p:nvSpPr>
        <p:spPr bwMode="auto">
          <a:xfrm>
            <a:off x="388620" y="5669280"/>
            <a:ext cx="8366760" cy="83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40" bIns="0"/>
          <a:lstStyle/>
          <a:p>
            <a:pPr marL="40005" algn="ctr"/>
            <a:r>
              <a:rPr lang="en-US" dirty="0" smtClean="0">
                <a:solidFill>
                  <a:srgbClr val="FF0000"/>
                </a:solidFill>
                <a:cs typeface="Times" charset="0"/>
              </a:rPr>
              <a:t>Stacked dies for high bandwidth at low latency. Includes Embedded Memory Processors in memory stacks.</a:t>
            </a:r>
            <a:endParaRPr lang="en-US" dirty="0">
              <a:solidFill>
                <a:srgbClr val="FF0000"/>
              </a:solidFill>
              <a:cs typeface="Times" charset="0"/>
            </a:endParaRPr>
          </a:p>
        </p:txBody>
      </p:sp>
      <p:pic>
        <p:nvPicPr>
          <p:cNvPr id="337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970" y="3047524"/>
            <a:ext cx="7338060" cy="25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337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80" y="1024414"/>
            <a:ext cx="1394460" cy="176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338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0" y="925830"/>
            <a:ext cx="2436019" cy="195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extLst>
      <p:ext uri="{BB962C8B-B14F-4D97-AF65-F5344CB8AC3E}">
        <p14:creationId xmlns:p14="http://schemas.microsoft.com/office/powerpoint/2010/main" val="3316628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6866" name="Rectangle 2"/>
          <p:cNvSpPr>
            <a:spLocks/>
          </p:cNvSpPr>
          <p:nvPr/>
        </p:nvSpPr>
        <p:spPr bwMode="auto">
          <a:xfrm>
            <a:off x="7280910" y="6286500"/>
            <a:ext cx="605790" cy="445770"/>
          </a:xfrm>
          <a:prstGeom prst="rect">
            <a:avLst/>
          </a:prstGeom>
          <a:solidFill>
            <a:srgbClr val="FFFFFF"/>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pic>
        <p:nvPicPr>
          <p:cNvPr id="3686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43650"/>
            <a:ext cx="914400" cy="33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6868" name="Rectangle 4"/>
          <p:cNvSpPr>
            <a:spLocks noGrp="1" noChangeArrowheads="1"/>
          </p:cNvSpPr>
          <p:nvPr>
            <p:ph type="title"/>
          </p:nvPr>
        </p:nvSpPr>
        <p:spPr>
          <a:ln/>
        </p:spPr>
        <p:txBody>
          <a:bodyPr rIns="125093"/>
          <a:lstStyle/>
          <a:p>
            <a:r>
              <a:rPr lang="en-US"/>
              <a:t>Node Architecture</a:t>
            </a:r>
          </a:p>
        </p:txBody>
      </p:sp>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818" y="810102"/>
            <a:ext cx="7498080" cy="562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extLst>
      <p:ext uri="{BB962C8B-B14F-4D97-AF65-F5344CB8AC3E}">
        <p14:creationId xmlns:p14="http://schemas.microsoft.com/office/powerpoint/2010/main" val="3700832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0962" name="Rectangle 2"/>
          <p:cNvSpPr>
            <a:spLocks/>
          </p:cNvSpPr>
          <p:nvPr/>
        </p:nvSpPr>
        <p:spPr bwMode="auto">
          <a:xfrm>
            <a:off x="7280910" y="6286500"/>
            <a:ext cx="605790" cy="445770"/>
          </a:xfrm>
          <a:prstGeom prst="rect">
            <a:avLst/>
          </a:prstGeom>
          <a:solidFill>
            <a:srgbClr val="FFFFFF"/>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pic>
        <p:nvPicPr>
          <p:cNvPr id="4096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43650"/>
            <a:ext cx="914400" cy="33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0964" name="Rectangle 4"/>
          <p:cNvSpPr>
            <a:spLocks noGrp="1" noChangeArrowheads="1"/>
          </p:cNvSpPr>
          <p:nvPr>
            <p:ph type="title"/>
          </p:nvPr>
        </p:nvSpPr>
        <p:spPr>
          <a:ln/>
        </p:spPr>
        <p:txBody>
          <a:bodyPr rIns="125093"/>
          <a:lstStyle/>
          <a:p>
            <a:r>
              <a:rPr lang="en-US"/>
              <a:t>Memory System (M)</a:t>
            </a:r>
          </a:p>
        </p:txBody>
      </p:sp>
      <p:sp>
        <p:nvSpPr>
          <p:cNvPr id="40965" name="Rectangle 5"/>
          <p:cNvSpPr>
            <a:spLocks noGrp="1" noChangeArrowheads="1"/>
          </p:cNvSpPr>
          <p:nvPr>
            <p:ph type="body" idx="1"/>
          </p:nvPr>
        </p:nvSpPr>
        <p:spPr>
          <a:xfrm>
            <a:off x="4457700" y="891540"/>
            <a:ext cx="4560570" cy="5817870"/>
          </a:xfrm>
          <a:ln/>
        </p:spPr>
        <p:txBody>
          <a:bodyPr rIns="125093"/>
          <a:lstStyle/>
          <a:p>
            <a:r>
              <a:rPr lang="en-US"/>
              <a:t>Two computation Units</a:t>
            </a:r>
          </a:p>
          <a:p>
            <a:pPr marL="651510" lvl="1"/>
            <a:r>
              <a:rPr lang="en-US"/>
              <a:t>Right next to the DRAM vault memory controller (VAU)</a:t>
            </a:r>
          </a:p>
          <a:p>
            <a:pPr marL="651510" lvl="1"/>
            <a:r>
              <a:rPr lang="en-US"/>
              <a:t>To aggregate between DRAM vaults (DAU)</a:t>
            </a:r>
          </a:p>
          <a:p>
            <a:r>
              <a:rPr lang="en-US"/>
              <a:t>“Memory Network” Centric</a:t>
            </a:r>
          </a:p>
          <a:p>
            <a:r>
              <a:rPr lang="en-US"/>
              <a:t>Homenode for all addresses</a:t>
            </a:r>
          </a:p>
          <a:p>
            <a:pPr marL="651510" lvl="1"/>
            <a:r>
              <a:rPr lang="en-US"/>
              <a:t>Owns the “address”</a:t>
            </a:r>
          </a:p>
          <a:p>
            <a:pPr marL="651510" lvl="1"/>
            <a:r>
              <a:rPr lang="en-US"/>
              <a:t>Owns the “data”</a:t>
            </a:r>
          </a:p>
          <a:p>
            <a:pPr marL="651510" lvl="1"/>
            <a:r>
              <a:rPr lang="en-US"/>
              <a:t>Owns the “state” of the data</a:t>
            </a:r>
          </a:p>
          <a:p>
            <a:pPr marL="651510" lvl="1"/>
            <a:r>
              <a:rPr lang="en-US"/>
              <a:t>Can build “coherency”-like protocols via local operations</a:t>
            </a:r>
          </a:p>
          <a:p>
            <a:pPr marL="651510" lvl="1"/>
            <a:r>
              <a:rPr lang="en-US"/>
              <a:t>Can support PGAS-like operations</a:t>
            </a:r>
          </a:p>
          <a:p>
            <a:pPr marL="651510" lvl="1"/>
            <a:r>
              <a:rPr lang="en-US"/>
              <a:t>Can manage thread state locally</a:t>
            </a:r>
          </a:p>
        </p:txBody>
      </p:sp>
      <p:pic>
        <p:nvPicPr>
          <p:cNvPr id="409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8690"/>
            <a:ext cx="4607719"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extLst>
      <p:ext uri="{BB962C8B-B14F-4D97-AF65-F5344CB8AC3E}">
        <p14:creationId xmlns:p14="http://schemas.microsoft.com/office/powerpoint/2010/main" val="193744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Fastest Computer in the World?</a:t>
            </a:r>
            <a:endParaRPr lang="en-US" dirty="0"/>
          </a:p>
        </p:txBody>
      </p:sp>
      <p:sp>
        <p:nvSpPr>
          <p:cNvPr id="3" name="Footer Placeholder 2"/>
          <p:cNvSpPr>
            <a:spLocks noGrp="1"/>
          </p:cNvSpPr>
          <p:nvPr>
            <p:ph type="ftr" sz="quarter" idx="10"/>
          </p:nvPr>
        </p:nvSpPr>
        <p:spPr/>
        <p:txBody>
          <a:bodyPr/>
          <a:lstStyle/>
          <a:p>
            <a:pPr>
              <a:defRPr/>
            </a:pPr>
            <a:r>
              <a:rPr lang="en-US" smtClean="0"/>
              <a:t>DEPARTMENT OF COMPUTER SCIENCE  @ </a:t>
            </a:r>
            <a:br>
              <a:rPr lang="en-US" smtClean="0"/>
            </a:br>
            <a:r>
              <a:rPr lang="en-US" b="1" smtClean="0"/>
              <a:t>L</a:t>
            </a:r>
            <a:r>
              <a:rPr lang="en-US" smtClean="0"/>
              <a:t>OUISIANA STATE UNIVERSITY</a:t>
            </a:r>
            <a:endParaRPr lang="en-US"/>
          </a:p>
        </p:txBody>
      </p:sp>
      <p:sp>
        <p:nvSpPr>
          <p:cNvPr id="4" name="Slide Number Placeholder 3"/>
          <p:cNvSpPr>
            <a:spLocks noGrp="1"/>
          </p:cNvSpPr>
          <p:nvPr>
            <p:ph type="sldNum" sz="quarter" idx="11"/>
          </p:nvPr>
        </p:nvSpPr>
        <p:spPr/>
        <p:txBody>
          <a:bodyPr/>
          <a:lstStyle/>
          <a:p>
            <a:pPr>
              <a:defRPr/>
            </a:pPr>
            <a:fld id="{318017EB-1E20-431D-B077-A31B99EC4E0F}" type="slidenum">
              <a:rPr lang="en-US" smtClean="0"/>
              <a:pPr>
                <a:defRPr/>
              </a:pPr>
              <a:t>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14400"/>
            <a:ext cx="7696200" cy="5772150"/>
          </a:xfrm>
          <a:prstGeom prst="rect">
            <a:avLst/>
          </a:prstGeom>
        </p:spPr>
      </p:pic>
    </p:spTree>
    <p:extLst>
      <p:ext uri="{BB962C8B-B14F-4D97-AF65-F5344CB8AC3E}">
        <p14:creationId xmlns:p14="http://schemas.microsoft.com/office/powerpoint/2010/main" val="1069988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Next-Gen Parallel Execution Model</a:t>
            </a:r>
            <a:endParaRPr lang="en-US" dirty="0"/>
          </a:p>
        </p:txBody>
      </p:sp>
      <p:sp>
        <p:nvSpPr>
          <p:cNvPr id="3" name="Content Placeholder 2"/>
          <p:cNvSpPr>
            <a:spLocks noGrp="1"/>
          </p:cNvSpPr>
          <p:nvPr>
            <p:ph idx="1"/>
          </p:nvPr>
        </p:nvSpPr>
        <p:spPr>
          <a:xfrm>
            <a:off x="152400" y="914400"/>
            <a:ext cx="8763000" cy="5410200"/>
          </a:xfrm>
        </p:spPr>
        <p:txBody>
          <a:bodyPr/>
          <a:lstStyle/>
          <a:p>
            <a:r>
              <a:rPr lang="en-US" sz="1800" dirty="0" smtClean="0"/>
              <a:t>Goals:</a:t>
            </a:r>
          </a:p>
          <a:p>
            <a:pPr lvl="1"/>
            <a:r>
              <a:rPr lang="en-US" sz="1600" dirty="0" smtClean="0"/>
              <a:t>Guide Exascale system co-design for hardware, software, and programming</a:t>
            </a:r>
          </a:p>
          <a:p>
            <a:pPr lvl="1"/>
            <a:r>
              <a:rPr lang="en-US" sz="1600" dirty="0" smtClean="0"/>
              <a:t>Dramatic gains in scalability, efficiency, and programmability</a:t>
            </a:r>
          </a:p>
          <a:p>
            <a:pPr lvl="1"/>
            <a:r>
              <a:rPr lang="en-US" sz="1600" dirty="0" smtClean="0"/>
              <a:t>Framework for reliability, power management, security</a:t>
            </a:r>
          </a:p>
          <a:p>
            <a:pPr lvl="1"/>
            <a:r>
              <a:rPr lang="en-US" sz="1600" dirty="0" smtClean="0"/>
              <a:t>Empower dynamic knowledge management and other graph-based problems</a:t>
            </a:r>
          </a:p>
          <a:p>
            <a:r>
              <a:rPr lang="en-US" sz="1800" dirty="0" smtClean="0"/>
              <a:t>Strategy:</a:t>
            </a:r>
          </a:p>
          <a:p>
            <a:pPr lvl="1"/>
            <a:r>
              <a:rPr lang="en-US" sz="1600" dirty="0" smtClean="0"/>
              <a:t>Move work to data when appropriate; not always data to work</a:t>
            </a:r>
          </a:p>
          <a:p>
            <a:pPr lvl="1"/>
            <a:r>
              <a:rPr lang="en-US" sz="1600" dirty="0" smtClean="0"/>
              <a:t>Dynamic adaptive resource and task management</a:t>
            </a:r>
          </a:p>
          <a:p>
            <a:pPr lvl="1"/>
            <a:r>
              <a:rPr lang="en-US" sz="1600" dirty="0" smtClean="0"/>
              <a:t>work-queue split-phase transaction execution model for high utilization</a:t>
            </a:r>
          </a:p>
          <a:p>
            <a:pPr lvl="1"/>
            <a:r>
              <a:rPr lang="en-US" sz="1600" dirty="0" smtClean="0"/>
              <a:t>Hierarchy name space for ease of data access with capabilities addressing for security</a:t>
            </a:r>
            <a:endParaRPr lang="en-US" sz="1400" dirty="0" smtClean="0"/>
          </a:p>
          <a:p>
            <a:r>
              <a:rPr lang="en-US" sz="1800" dirty="0" smtClean="0"/>
              <a:t>Constituent Components</a:t>
            </a:r>
          </a:p>
          <a:p>
            <a:pPr lvl="1"/>
            <a:r>
              <a:rPr lang="en-US" sz="1600" dirty="0" smtClean="0"/>
              <a:t>Hierarchical Active Global Address Space, </a:t>
            </a:r>
            <a:r>
              <a:rPr lang="en-US" sz="1600" i="1" u="sng" dirty="0" smtClean="0"/>
              <a:t>AGAS</a:t>
            </a:r>
          </a:p>
          <a:p>
            <a:pPr lvl="1"/>
            <a:r>
              <a:rPr lang="en-US" sz="1600" i="1" u="sng" dirty="0" smtClean="0"/>
              <a:t>Parallel processes </a:t>
            </a:r>
            <a:r>
              <a:rPr lang="en-US" sz="1600" dirty="0" smtClean="0"/>
              <a:t>spanning and overlapping multiple nodes</a:t>
            </a:r>
          </a:p>
          <a:p>
            <a:pPr lvl="1"/>
            <a:r>
              <a:rPr lang="en-US" sz="1600" i="1" u="sng" dirty="0" smtClean="0"/>
              <a:t>Parcels</a:t>
            </a:r>
            <a:r>
              <a:rPr lang="en-US" sz="1600" dirty="0" smtClean="0"/>
              <a:t> support message-driven computation and continuation migration </a:t>
            </a:r>
          </a:p>
          <a:p>
            <a:pPr lvl="1"/>
            <a:r>
              <a:rPr lang="en-US" sz="1600" dirty="0" smtClean="0"/>
              <a:t>Local </a:t>
            </a:r>
            <a:r>
              <a:rPr lang="en-US" sz="1600" i="1" u="sng" dirty="0" smtClean="0"/>
              <a:t>computation complexes</a:t>
            </a:r>
            <a:r>
              <a:rPr lang="en-US" sz="1600" dirty="0" smtClean="0"/>
              <a:t> (threads) with partial dataflow operations on private data</a:t>
            </a:r>
          </a:p>
          <a:p>
            <a:pPr lvl="1"/>
            <a:r>
              <a:rPr lang="en-US" sz="1600" dirty="0" smtClean="0"/>
              <a:t>Local Control Objects, </a:t>
            </a:r>
            <a:r>
              <a:rPr lang="en-US" sz="1600" i="1" u="sng" dirty="0" smtClean="0"/>
              <a:t>LCO</a:t>
            </a:r>
            <a:r>
              <a:rPr lang="en-US" sz="1600" dirty="0" smtClean="0"/>
              <a:t>, for lightweight synchronization and global parallel control state; includes dataflow and futures control</a:t>
            </a:r>
          </a:p>
          <a:p>
            <a:pPr lvl="1"/>
            <a:r>
              <a:rPr lang="en-US" sz="1600" i="1" u="sng" dirty="0" smtClean="0"/>
              <a:t>Percolation</a:t>
            </a:r>
            <a:r>
              <a:rPr lang="en-US" sz="1600" dirty="0" smtClean="0"/>
              <a:t> for efficient use of heterogeneous resources</a:t>
            </a:r>
            <a:endParaRPr lang="en-US" sz="1600" dirty="0"/>
          </a:p>
        </p:txBody>
      </p:sp>
      <p:sp>
        <p:nvSpPr>
          <p:cNvPr id="4" name="Footer Placeholder 3"/>
          <p:cNvSpPr>
            <a:spLocks noGrp="1"/>
          </p:cNvSpPr>
          <p:nvPr>
            <p:ph type="ftr" sz="quarter" idx="10"/>
          </p:nvPr>
        </p:nvSpPr>
        <p:spPr/>
        <p:txBody>
          <a:bodyPr/>
          <a:lstStyle/>
          <a:p>
            <a:pPr>
              <a:defRPr/>
            </a:pPr>
            <a:r>
              <a:rPr lang="en-US" smtClean="0"/>
              <a:t>DEPARTMENT OF COMPUTER SCIENCE  @ </a:t>
            </a:r>
            <a:br>
              <a:rPr lang="en-US" smtClean="0"/>
            </a:br>
            <a:r>
              <a:rPr lang="en-US" b="1" smtClean="0"/>
              <a:t>L</a:t>
            </a:r>
            <a:r>
              <a:rPr lang="en-US" smtClean="0"/>
              <a:t>OUISIANA STATE UNIVERSITY</a:t>
            </a:r>
            <a:endParaRPr lang="en-US"/>
          </a:p>
        </p:txBody>
      </p:sp>
      <p:sp>
        <p:nvSpPr>
          <p:cNvPr id="5" name="Slide Number Placeholder 4"/>
          <p:cNvSpPr>
            <a:spLocks noGrp="1"/>
          </p:cNvSpPr>
          <p:nvPr>
            <p:ph type="sldNum" sz="quarter" idx="11"/>
          </p:nvPr>
        </p:nvSpPr>
        <p:spPr/>
        <p:txBody>
          <a:bodyPr/>
          <a:lstStyle/>
          <a:p>
            <a:pPr>
              <a:defRPr/>
            </a:pPr>
            <a:fld id="{A7A97D00-4013-4E1B-8110-9047688DB605}" type="slidenum">
              <a:rPr lang="en-US" smtClean="0"/>
              <a:pPr>
                <a:defRPr/>
              </a:pPr>
              <a:t>20</a:t>
            </a:fld>
            <a:endParaRPr lang="en-US"/>
          </a:p>
        </p:txBody>
      </p:sp>
    </p:spTree>
    <p:extLst>
      <p:ext uri="{BB962C8B-B14F-4D97-AF65-F5344CB8AC3E}">
        <p14:creationId xmlns:p14="http://schemas.microsoft.com/office/powerpoint/2010/main" val="2141502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PX Model Components</a:t>
            </a:r>
          </a:p>
        </p:txBody>
      </p:sp>
      <p:sp>
        <p:nvSpPr>
          <p:cNvPr id="18435" name="Footer Placeholder 3"/>
          <p:cNvSpPr>
            <a:spLocks noGrp="1"/>
          </p:cNvSpPr>
          <p:nvPr>
            <p:ph type="ftr" sz="quarter" idx="10"/>
          </p:nvPr>
        </p:nvSpPr>
        <p:spPr>
          <a:noFill/>
        </p:spPr>
        <p:txBody>
          <a:bodyPr/>
          <a:lstStyle/>
          <a:p>
            <a:r>
              <a:rPr lang="en-US" smtClean="0">
                <a:latin typeface="Arial Black" pitchFamily="34" charset="0"/>
                <a:ea typeface="ＭＳ Ｐゴシック" pitchFamily="34" charset="-128"/>
              </a:rPr>
              <a:t>DEPARTMENT OF COMPUTER SCIENCE  @ </a:t>
            </a:r>
            <a:br>
              <a:rPr lang="en-US" smtClean="0">
                <a:latin typeface="Arial Black" pitchFamily="34" charset="0"/>
                <a:ea typeface="ＭＳ Ｐゴシック" pitchFamily="34" charset="-128"/>
              </a:rPr>
            </a:br>
            <a:r>
              <a:rPr lang="en-US" b="1" smtClean="0">
                <a:latin typeface="Arial Black" pitchFamily="34" charset="0"/>
                <a:ea typeface="ＭＳ Ｐゴシック" pitchFamily="34" charset="-128"/>
              </a:rPr>
              <a:t>L</a:t>
            </a:r>
            <a:r>
              <a:rPr lang="en-US" smtClean="0">
                <a:latin typeface="Arial Black" pitchFamily="34" charset="0"/>
                <a:ea typeface="ＭＳ Ｐゴシック" pitchFamily="34" charset="-128"/>
              </a:rPr>
              <a:t>OUISIANA STATE UNIVERSITY</a:t>
            </a:r>
          </a:p>
        </p:txBody>
      </p:sp>
      <p:sp>
        <p:nvSpPr>
          <p:cNvPr id="18436" name="Slide Number Placeholder 4"/>
          <p:cNvSpPr>
            <a:spLocks noGrp="1"/>
          </p:cNvSpPr>
          <p:nvPr>
            <p:ph type="sldNum" sz="quarter" idx="11"/>
          </p:nvPr>
        </p:nvSpPr>
        <p:spPr>
          <a:noFill/>
        </p:spPr>
        <p:txBody>
          <a:bodyPr/>
          <a:lstStyle/>
          <a:p>
            <a:fld id="{F6E41C58-EBAF-4AD5-83D0-77C3C40BA04A}" type="slidenum">
              <a:rPr lang="en-US" smtClean="0">
                <a:ea typeface="ＭＳ Ｐゴシック" pitchFamily="34" charset="-128"/>
              </a:rPr>
              <a:pPr/>
              <a:t>21</a:t>
            </a:fld>
            <a:endParaRPr lang="en-US" smtClean="0">
              <a:ea typeface="ＭＳ Ｐゴシック" pitchFamily="34" charset="-128"/>
            </a:endParaRPr>
          </a:p>
        </p:txBody>
      </p:sp>
      <p:pic>
        <p:nvPicPr>
          <p:cNvPr id="18437" name="Picture 5"/>
          <p:cNvPicPr>
            <a:picLocks noChangeAspect="1"/>
          </p:cNvPicPr>
          <p:nvPr/>
        </p:nvPicPr>
        <p:blipFill>
          <a:blip r:embed="rId3"/>
          <a:srcRect/>
          <a:stretch>
            <a:fillRect/>
          </a:stretch>
        </p:blipFill>
        <p:spPr bwMode="auto">
          <a:xfrm>
            <a:off x="1371600" y="1143000"/>
            <a:ext cx="5048250" cy="481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ParalleX Processes</a:t>
            </a:r>
            <a:endParaRPr lang="en-US" dirty="0"/>
          </a:p>
        </p:txBody>
      </p:sp>
      <p:sp>
        <p:nvSpPr>
          <p:cNvPr id="3" name="Content Placeholder 2"/>
          <p:cNvSpPr>
            <a:spLocks noGrp="1"/>
          </p:cNvSpPr>
          <p:nvPr>
            <p:ph idx="1"/>
          </p:nvPr>
        </p:nvSpPr>
        <p:spPr>
          <a:xfrm>
            <a:off x="152400" y="1066800"/>
            <a:ext cx="8763000" cy="5029200"/>
          </a:xfrm>
        </p:spPr>
        <p:txBody>
          <a:bodyPr/>
          <a:lstStyle/>
          <a:p>
            <a:r>
              <a:rPr lang="en-US" sz="2400" dirty="0" smtClean="0"/>
              <a:t>Provides execution contexts</a:t>
            </a:r>
          </a:p>
          <a:p>
            <a:pPr lvl="1"/>
            <a:r>
              <a:rPr lang="en-US" sz="2000" dirty="0" smtClean="0"/>
              <a:t>Hierarchical (nested)</a:t>
            </a:r>
          </a:p>
          <a:p>
            <a:pPr lvl="1"/>
            <a:r>
              <a:rPr lang="en-US" sz="2000" dirty="0" smtClean="0"/>
              <a:t>Active Global Address Space (AGAS)</a:t>
            </a:r>
          </a:p>
          <a:p>
            <a:r>
              <a:rPr lang="en-US" sz="2400" dirty="0" smtClean="0"/>
              <a:t>Processes with internal parallel execution</a:t>
            </a:r>
          </a:p>
          <a:p>
            <a:pPr lvl="1"/>
            <a:r>
              <a:rPr lang="en-US" sz="2000" dirty="0" smtClean="0"/>
              <a:t>Many activities within a process may operate concurrently</a:t>
            </a:r>
          </a:p>
          <a:p>
            <a:pPr lvl="1"/>
            <a:r>
              <a:rPr lang="en-US" sz="2000" dirty="0" smtClean="0"/>
              <a:t>Threads &amp; child processes</a:t>
            </a:r>
          </a:p>
          <a:p>
            <a:r>
              <a:rPr lang="en-US" sz="2400" dirty="0" smtClean="0"/>
              <a:t>Span multiple CACs</a:t>
            </a:r>
          </a:p>
          <a:p>
            <a:pPr lvl="1"/>
            <a:r>
              <a:rPr lang="en-US" sz="2000" dirty="0" smtClean="0"/>
              <a:t>May overlap CACs</a:t>
            </a:r>
          </a:p>
          <a:p>
            <a:r>
              <a:rPr lang="en-US" sz="2400" dirty="0" smtClean="0"/>
              <a:t>Ephemeral</a:t>
            </a:r>
          </a:p>
          <a:p>
            <a:pPr lvl="1"/>
            <a:r>
              <a:rPr lang="en-US" sz="2000" dirty="0" smtClean="0"/>
              <a:t>Created at any time by parent process</a:t>
            </a:r>
          </a:p>
          <a:p>
            <a:pPr lvl="1"/>
            <a:r>
              <a:rPr lang="en-US" sz="2000" dirty="0" smtClean="0"/>
              <a:t>May terminate at any time</a:t>
            </a:r>
          </a:p>
          <a:p>
            <a:r>
              <a:rPr lang="en-US" sz="2400" dirty="0" smtClean="0"/>
              <a:t>Functional and Object-Oriented Calling Sequence</a:t>
            </a:r>
          </a:p>
          <a:p>
            <a:endParaRPr lang="en-US" dirty="0"/>
          </a:p>
        </p:txBody>
      </p:sp>
      <p:sp>
        <p:nvSpPr>
          <p:cNvPr id="4" name="Footer Placeholder 3"/>
          <p:cNvSpPr>
            <a:spLocks noGrp="1"/>
          </p:cNvSpPr>
          <p:nvPr>
            <p:ph type="ftr" sz="quarter" idx="10"/>
          </p:nvPr>
        </p:nvSpPr>
        <p:spPr/>
        <p:txBody>
          <a:bodyPr/>
          <a:lstStyle/>
          <a:p>
            <a:pPr>
              <a:defRPr/>
            </a:pPr>
            <a:r>
              <a:rPr lang="en-US" dirty="0" smtClean="0"/>
              <a:t>DEPARTMENT OF COMPUTER SCIENCE  @ </a:t>
            </a:r>
            <a:br>
              <a:rPr lang="en-US" dirty="0" smtClean="0"/>
            </a:br>
            <a:r>
              <a:rPr lang="en-US" b="1" dirty="0" smtClean="0"/>
              <a:t>L</a:t>
            </a:r>
            <a:r>
              <a:rPr lang="en-US" dirty="0" smtClean="0"/>
              <a:t>OUISIANA STATE UNIVERSITY</a:t>
            </a:r>
            <a:endParaRPr lang="en-US" dirty="0"/>
          </a:p>
        </p:txBody>
      </p:sp>
      <p:sp>
        <p:nvSpPr>
          <p:cNvPr id="5" name="Slide Number Placeholder 4"/>
          <p:cNvSpPr>
            <a:spLocks noGrp="1"/>
          </p:cNvSpPr>
          <p:nvPr>
            <p:ph type="sldNum" sz="quarter" idx="11"/>
          </p:nvPr>
        </p:nvSpPr>
        <p:spPr/>
        <p:txBody>
          <a:bodyPr/>
          <a:lstStyle/>
          <a:p>
            <a:pPr>
              <a:defRPr/>
            </a:pPr>
            <a:fld id="{A7A97D00-4013-4E1B-8110-9047688DB605}" type="slidenum">
              <a:rPr lang="en-US" smtClean="0"/>
              <a:pPr>
                <a:defRPr/>
              </a:pPr>
              <a:t>22</a:t>
            </a:fld>
            <a:endParaRPr lang="en-US" dirty="0"/>
          </a:p>
        </p:txBody>
      </p:sp>
    </p:spTree>
    <p:extLst>
      <p:ext uri="{BB962C8B-B14F-4D97-AF65-F5344CB8AC3E}">
        <p14:creationId xmlns:p14="http://schemas.microsoft.com/office/powerpoint/2010/main" val="2838047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ParalleX Process Hierarchy</a:t>
            </a:r>
            <a:endParaRPr lang="en-US" dirty="0"/>
          </a:p>
        </p:txBody>
      </p:sp>
      <p:sp>
        <p:nvSpPr>
          <p:cNvPr id="3" name="Footer Placeholder 2"/>
          <p:cNvSpPr>
            <a:spLocks noGrp="1"/>
          </p:cNvSpPr>
          <p:nvPr>
            <p:ph type="ftr" sz="quarter" idx="10"/>
          </p:nvPr>
        </p:nvSpPr>
        <p:spPr/>
        <p:txBody>
          <a:bodyPr/>
          <a:lstStyle/>
          <a:p>
            <a:pPr>
              <a:defRPr/>
            </a:pPr>
            <a:r>
              <a:rPr lang="en-US" smtClean="0"/>
              <a:t>DEPARTMENT OF COMPUTER SCIENCE  @ </a:t>
            </a:r>
            <a:br>
              <a:rPr lang="en-US" smtClean="0"/>
            </a:br>
            <a:r>
              <a:rPr lang="en-US" b="1" smtClean="0"/>
              <a:t>L</a:t>
            </a:r>
            <a:r>
              <a:rPr lang="en-US" smtClean="0"/>
              <a:t>OUISIANA STATE UNIVERSITY</a:t>
            </a:r>
            <a:endParaRPr lang="en-US"/>
          </a:p>
        </p:txBody>
      </p:sp>
      <p:sp>
        <p:nvSpPr>
          <p:cNvPr id="4" name="Slide Number Placeholder 3"/>
          <p:cNvSpPr>
            <a:spLocks noGrp="1"/>
          </p:cNvSpPr>
          <p:nvPr>
            <p:ph type="sldNum" sz="quarter" idx="11"/>
          </p:nvPr>
        </p:nvSpPr>
        <p:spPr/>
        <p:txBody>
          <a:bodyPr/>
          <a:lstStyle/>
          <a:p>
            <a:pPr>
              <a:defRPr/>
            </a:pPr>
            <a:fld id="{318017EB-1E20-431D-B077-A31B99EC4E0F}" type="slidenum">
              <a:rPr lang="en-US" smtClean="0"/>
              <a:pPr>
                <a:defRPr/>
              </a:pPr>
              <a:t>23</a:t>
            </a:fld>
            <a:endParaRPr lang="en-US"/>
          </a:p>
        </p:txBody>
      </p:sp>
      <p:sp>
        <p:nvSpPr>
          <p:cNvPr id="5" name="Rounded Rectangle 4"/>
          <p:cNvSpPr/>
          <p:nvPr/>
        </p:nvSpPr>
        <p:spPr bwMode="auto">
          <a:xfrm>
            <a:off x="1219200" y="1157514"/>
            <a:ext cx="7391400" cy="4953000"/>
          </a:xfrm>
          <a:prstGeom prst="roundRect">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 name="TextBox 5"/>
          <p:cNvSpPr txBox="1"/>
          <p:nvPr/>
        </p:nvSpPr>
        <p:spPr>
          <a:xfrm>
            <a:off x="1524000" y="1487714"/>
            <a:ext cx="1028700" cy="457200"/>
          </a:xfrm>
          <a:prstGeom prst="rect">
            <a:avLst/>
          </a:prstGeom>
          <a:noFill/>
        </p:spPr>
        <p:txBody>
          <a:bodyPr wrap="square" rtlCol="0">
            <a:spAutoFit/>
          </a:bodyPr>
          <a:lstStyle/>
          <a:p>
            <a:pPr algn="ctr"/>
            <a:r>
              <a:rPr lang="en-US" dirty="0" smtClean="0"/>
              <a:t>Main</a:t>
            </a:r>
            <a:endParaRPr lang="en-US" dirty="0"/>
          </a:p>
        </p:txBody>
      </p:sp>
      <p:sp>
        <p:nvSpPr>
          <p:cNvPr id="7" name="Rounded Rectangle 6"/>
          <p:cNvSpPr/>
          <p:nvPr/>
        </p:nvSpPr>
        <p:spPr bwMode="auto">
          <a:xfrm>
            <a:off x="1752600" y="4114800"/>
            <a:ext cx="2286000" cy="1409700"/>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8" name="TextBox 7"/>
          <p:cNvSpPr txBox="1"/>
          <p:nvPr/>
        </p:nvSpPr>
        <p:spPr>
          <a:xfrm>
            <a:off x="2038350" y="4343400"/>
            <a:ext cx="1600200" cy="646331"/>
          </a:xfrm>
          <a:prstGeom prst="rect">
            <a:avLst/>
          </a:prstGeom>
          <a:noFill/>
        </p:spPr>
        <p:txBody>
          <a:bodyPr wrap="square" rtlCol="0">
            <a:spAutoFit/>
          </a:bodyPr>
          <a:lstStyle/>
          <a:p>
            <a:r>
              <a:rPr lang="en-US" sz="1800" dirty="0" smtClean="0"/>
              <a:t>Child Processes</a:t>
            </a:r>
            <a:endParaRPr lang="en-US" sz="1800" dirty="0"/>
          </a:p>
        </p:txBody>
      </p:sp>
      <p:grpSp>
        <p:nvGrpSpPr>
          <p:cNvPr id="11" name="Group 10"/>
          <p:cNvGrpSpPr/>
          <p:nvPr/>
        </p:nvGrpSpPr>
        <p:grpSpPr>
          <a:xfrm>
            <a:off x="4305300" y="4989731"/>
            <a:ext cx="1219200" cy="609600"/>
            <a:chOff x="4305300" y="4989731"/>
            <a:chExt cx="1219200" cy="609600"/>
          </a:xfrm>
        </p:grpSpPr>
        <p:sp>
          <p:nvSpPr>
            <p:cNvPr id="9" name="Flowchart: Predefined Process 8"/>
            <p:cNvSpPr/>
            <p:nvPr/>
          </p:nvSpPr>
          <p:spPr bwMode="auto">
            <a:xfrm>
              <a:off x="4305300" y="4989731"/>
              <a:ext cx="1219200" cy="609600"/>
            </a:xfrm>
            <a:prstGeom prst="flowChartPredefinedProcess">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0" name="TextBox 9"/>
            <p:cNvSpPr txBox="1"/>
            <p:nvPr/>
          </p:nvSpPr>
          <p:spPr>
            <a:xfrm>
              <a:off x="4572000" y="5105400"/>
              <a:ext cx="762000" cy="369332"/>
            </a:xfrm>
            <a:prstGeom prst="rect">
              <a:avLst/>
            </a:prstGeom>
            <a:noFill/>
          </p:spPr>
          <p:txBody>
            <a:bodyPr wrap="square" rtlCol="0">
              <a:spAutoFit/>
            </a:bodyPr>
            <a:lstStyle/>
            <a:p>
              <a:pPr algn="ctr"/>
              <a:r>
                <a:rPr lang="en-US" sz="1800" dirty="0" smtClean="0"/>
                <a:t>CAC</a:t>
              </a:r>
              <a:endParaRPr lang="en-US" sz="1800" dirty="0"/>
            </a:p>
          </p:txBody>
        </p:sp>
      </p:grpSp>
      <p:grpSp>
        <p:nvGrpSpPr>
          <p:cNvPr id="12" name="Group 11"/>
          <p:cNvGrpSpPr/>
          <p:nvPr/>
        </p:nvGrpSpPr>
        <p:grpSpPr>
          <a:xfrm>
            <a:off x="6103257" y="4648200"/>
            <a:ext cx="1219200" cy="609600"/>
            <a:chOff x="4305300" y="4989731"/>
            <a:chExt cx="1219200" cy="609600"/>
          </a:xfrm>
        </p:grpSpPr>
        <p:sp>
          <p:nvSpPr>
            <p:cNvPr id="13" name="Flowchart: Predefined Process 12"/>
            <p:cNvSpPr/>
            <p:nvPr/>
          </p:nvSpPr>
          <p:spPr bwMode="auto">
            <a:xfrm>
              <a:off x="4305300" y="4989731"/>
              <a:ext cx="1219200" cy="609600"/>
            </a:xfrm>
            <a:prstGeom prst="flowChartPredefinedProcess">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4" name="TextBox 13"/>
            <p:cNvSpPr txBox="1"/>
            <p:nvPr/>
          </p:nvSpPr>
          <p:spPr>
            <a:xfrm>
              <a:off x="4572000" y="5105400"/>
              <a:ext cx="762000" cy="369332"/>
            </a:xfrm>
            <a:prstGeom prst="rect">
              <a:avLst/>
            </a:prstGeom>
            <a:noFill/>
          </p:spPr>
          <p:txBody>
            <a:bodyPr wrap="square" rtlCol="0">
              <a:spAutoFit/>
            </a:bodyPr>
            <a:lstStyle/>
            <a:p>
              <a:pPr algn="ctr"/>
              <a:r>
                <a:rPr lang="en-US" sz="1800" dirty="0" smtClean="0"/>
                <a:t>CAC</a:t>
              </a:r>
              <a:endParaRPr lang="en-US" sz="1800" dirty="0"/>
            </a:p>
          </p:txBody>
        </p:sp>
      </p:grpSp>
      <p:grpSp>
        <p:nvGrpSpPr>
          <p:cNvPr id="15" name="Group 14"/>
          <p:cNvGrpSpPr/>
          <p:nvPr/>
        </p:nvGrpSpPr>
        <p:grpSpPr>
          <a:xfrm>
            <a:off x="5684157" y="5410200"/>
            <a:ext cx="1219200" cy="609600"/>
            <a:chOff x="4305300" y="4989731"/>
            <a:chExt cx="1219200" cy="609600"/>
          </a:xfrm>
        </p:grpSpPr>
        <p:sp>
          <p:nvSpPr>
            <p:cNvPr id="16" name="Flowchart: Predefined Process 15"/>
            <p:cNvSpPr/>
            <p:nvPr/>
          </p:nvSpPr>
          <p:spPr bwMode="auto">
            <a:xfrm>
              <a:off x="4305300" y="4989731"/>
              <a:ext cx="1219200" cy="609600"/>
            </a:xfrm>
            <a:prstGeom prst="flowChartPredefinedProcess">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7" name="TextBox 16"/>
            <p:cNvSpPr txBox="1"/>
            <p:nvPr/>
          </p:nvSpPr>
          <p:spPr>
            <a:xfrm>
              <a:off x="4572000" y="5105400"/>
              <a:ext cx="762000" cy="369332"/>
            </a:xfrm>
            <a:prstGeom prst="rect">
              <a:avLst/>
            </a:prstGeom>
            <a:noFill/>
          </p:spPr>
          <p:txBody>
            <a:bodyPr wrap="square" rtlCol="0">
              <a:spAutoFit/>
            </a:bodyPr>
            <a:lstStyle/>
            <a:p>
              <a:pPr algn="ctr"/>
              <a:r>
                <a:rPr lang="en-US" sz="1800" dirty="0" smtClean="0"/>
                <a:t>CAC</a:t>
              </a:r>
              <a:endParaRPr lang="en-US" sz="1800" dirty="0"/>
            </a:p>
          </p:txBody>
        </p:sp>
      </p:grpSp>
      <p:grpSp>
        <p:nvGrpSpPr>
          <p:cNvPr id="18" name="Group 17"/>
          <p:cNvGrpSpPr/>
          <p:nvPr/>
        </p:nvGrpSpPr>
        <p:grpSpPr>
          <a:xfrm>
            <a:off x="4762500" y="4210050"/>
            <a:ext cx="1219200" cy="609600"/>
            <a:chOff x="4305300" y="4989731"/>
            <a:chExt cx="1219200" cy="609600"/>
          </a:xfrm>
        </p:grpSpPr>
        <p:sp>
          <p:nvSpPr>
            <p:cNvPr id="19" name="Flowchart: Predefined Process 18"/>
            <p:cNvSpPr/>
            <p:nvPr/>
          </p:nvSpPr>
          <p:spPr bwMode="auto">
            <a:xfrm>
              <a:off x="4305300" y="4989731"/>
              <a:ext cx="1219200" cy="609600"/>
            </a:xfrm>
            <a:prstGeom prst="flowChartPredefinedProcess">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0" name="TextBox 19"/>
            <p:cNvSpPr txBox="1"/>
            <p:nvPr/>
          </p:nvSpPr>
          <p:spPr>
            <a:xfrm>
              <a:off x="4572000" y="5105400"/>
              <a:ext cx="762000" cy="369332"/>
            </a:xfrm>
            <a:prstGeom prst="rect">
              <a:avLst/>
            </a:prstGeom>
            <a:noFill/>
          </p:spPr>
          <p:txBody>
            <a:bodyPr wrap="square" rtlCol="0">
              <a:spAutoFit/>
            </a:bodyPr>
            <a:lstStyle/>
            <a:p>
              <a:pPr algn="ctr"/>
              <a:r>
                <a:rPr lang="en-US" sz="1800" dirty="0" smtClean="0"/>
                <a:t>CAC</a:t>
              </a:r>
              <a:endParaRPr lang="en-US" sz="1800" dirty="0"/>
            </a:p>
          </p:txBody>
        </p:sp>
      </p:grpSp>
      <p:sp>
        <p:nvSpPr>
          <p:cNvPr id="21" name="Rectangle 20"/>
          <p:cNvSpPr/>
          <p:nvPr/>
        </p:nvSpPr>
        <p:spPr bwMode="auto">
          <a:xfrm>
            <a:off x="1534886" y="2133600"/>
            <a:ext cx="1733550" cy="182880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2" name="TextBox 21"/>
          <p:cNvSpPr txBox="1"/>
          <p:nvPr/>
        </p:nvSpPr>
        <p:spPr>
          <a:xfrm>
            <a:off x="1962150" y="2863334"/>
            <a:ext cx="933450" cy="369332"/>
          </a:xfrm>
          <a:prstGeom prst="rect">
            <a:avLst/>
          </a:prstGeom>
          <a:noFill/>
        </p:spPr>
        <p:txBody>
          <a:bodyPr wrap="square" rtlCol="0">
            <a:spAutoFit/>
          </a:bodyPr>
          <a:lstStyle/>
          <a:p>
            <a:pPr algn="ctr"/>
            <a:r>
              <a:rPr lang="en-US" sz="1800" dirty="0" smtClean="0"/>
              <a:t>Data</a:t>
            </a:r>
            <a:endParaRPr lang="en-US" sz="1800" dirty="0"/>
          </a:p>
        </p:txBody>
      </p:sp>
      <p:sp>
        <p:nvSpPr>
          <p:cNvPr id="23" name="Flowchart: Card 22"/>
          <p:cNvSpPr/>
          <p:nvPr/>
        </p:nvSpPr>
        <p:spPr bwMode="auto">
          <a:xfrm>
            <a:off x="3638550" y="2863334"/>
            <a:ext cx="1733550" cy="946666"/>
          </a:xfrm>
          <a:prstGeom prst="flowChartPunchedCard">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4" name="TextBox 23"/>
          <p:cNvSpPr txBox="1"/>
          <p:nvPr/>
        </p:nvSpPr>
        <p:spPr>
          <a:xfrm>
            <a:off x="3886200" y="3048000"/>
            <a:ext cx="1143000" cy="646331"/>
          </a:xfrm>
          <a:prstGeom prst="rect">
            <a:avLst/>
          </a:prstGeom>
          <a:noFill/>
        </p:spPr>
        <p:txBody>
          <a:bodyPr wrap="square" rtlCol="0">
            <a:spAutoFit/>
          </a:bodyPr>
          <a:lstStyle/>
          <a:p>
            <a:pPr algn="ctr"/>
            <a:r>
              <a:rPr lang="en-US" sz="1800" dirty="0" smtClean="0"/>
              <a:t>Methods Codes</a:t>
            </a:r>
            <a:endParaRPr lang="en-US" sz="1800" dirty="0"/>
          </a:p>
        </p:txBody>
      </p:sp>
      <p:sp>
        <p:nvSpPr>
          <p:cNvPr id="25" name="Right Arrow Callout 24"/>
          <p:cNvSpPr/>
          <p:nvPr/>
        </p:nvSpPr>
        <p:spPr bwMode="auto">
          <a:xfrm>
            <a:off x="6326414" y="2291834"/>
            <a:ext cx="533400" cy="571500"/>
          </a:xfrm>
          <a:prstGeom prst="rightArrowCallou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6" name="Down Arrow Callout 25"/>
          <p:cNvSpPr/>
          <p:nvPr/>
        </p:nvSpPr>
        <p:spPr bwMode="auto">
          <a:xfrm>
            <a:off x="6859814" y="2291834"/>
            <a:ext cx="609600" cy="571500"/>
          </a:xfrm>
          <a:prstGeom prst="downArrowCallou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7" name="Left Arrow Callout 26"/>
          <p:cNvSpPr/>
          <p:nvPr/>
        </p:nvSpPr>
        <p:spPr bwMode="auto">
          <a:xfrm>
            <a:off x="6758214" y="2852670"/>
            <a:ext cx="564243" cy="571500"/>
          </a:xfrm>
          <a:prstGeom prst="leftArrowCallou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8" name="Up Arrow Callout 27"/>
          <p:cNvSpPr/>
          <p:nvPr/>
        </p:nvSpPr>
        <p:spPr bwMode="auto">
          <a:xfrm>
            <a:off x="6148614" y="2863334"/>
            <a:ext cx="609600" cy="515719"/>
          </a:xfrm>
          <a:prstGeom prst="upArrowCallou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9" name="TextBox 28"/>
          <p:cNvSpPr txBox="1"/>
          <p:nvPr/>
        </p:nvSpPr>
        <p:spPr>
          <a:xfrm>
            <a:off x="6903357" y="3002839"/>
            <a:ext cx="466725" cy="338554"/>
          </a:xfrm>
          <a:prstGeom prst="rect">
            <a:avLst/>
          </a:prstGeom>
          <a:noFill/>
        </p:spPr>
        <p:txBody>
          <a:bodyPr wrap="square" rtlCol="0">
            <a:spAutoFit/>
          </a:bodyPr>
          <a:lstStyle/>
          <a:p>
            <a:pPr algn="ctr"/>
            <a:r>
              <a:rPr lang="en-US" sz="1600" dirty="0" smtClean="0"/>
              <a:t>SD</a:t>
            </a:r>
            <a:endParaRPr lang="en-US" sz="1600" dirty="0"/>
          </a:p>
        </p:txBody>
      </p:sp>
      <p:sp>
        <p:nvSpPr>
          <p:cNvPr id="30" name="TextBox 29"/>
          <p:cNvSpPr txBox="1"/>
          <p:nvPr/>
        </p:nvSpPr>
        <p:spPr>
          <a:xfrm>
            <a:off x="6268357" y="2408307"/>
            <a:ext cx="466725" cy="338554"/>
          </a:xfrm>
          <a:prstGeom prst="rect">
            <a:avLst/>
          </a:prstGeom>
          <a:noFill/>
        </p:spPr>
        <p:txBody>
          <a:bodyPr wrap="square" rtlCol="0">
            <a:spAutoFit/>
          </a:bodyPr>
          <a:lstStyle/>
          <a:p>
            <a:pPr algn="ctr"/>
            <a:r>
              <a:rPr lang="en-US" sz="1600" dirty="0" smtClean="0"/>
              <a:t>SD</a:t>
            </a:r>
            <a:endParaRPr lang="en-US" sz="1600" dirty="0"/>
          </a:p>
        </p:txBody>
      </p:sp>
      <p:sp>
        <p:nvSpPr>
          <p:cNvPr id="31" name="TextBox 30"/>
          <p:cNvSpPr txBox="1"/>
          <p:nvPr/>
        </p:nvSpPr>
        <p:spPr>
          <a:xfrm>
            <a:off x="6931251" y="2317223"/>
            <a:ext cx="466725" cy="338554"/>
          </a:xfrm>
          <a:prstGeom prst="rect">
            <a:avLst/>
          </a:prstGeom>
          <a:noFill/>
        </p:spPr>
        <p:txBody>
          <a:bodyPr wrap="square" rtlCol="0">
            <a:spAutoFit/>
          </a:bodyPr>
          <a:lstStyle/>
          <a:p>
            <a:pPr algn="ctr"/>
            <a:r>
              <a:rPr lang="en-US" sz="1600" dirty="0" smtClean="0"/>
              <a:t>SD</a:t>
            </a:r>
            <a:endParaRPr lang="en-US" sz="1600" dirty="0"/>
          </a:p>
        </p:txBody>
      </p:sp>
      <p:sp>
        <p:nvSpPr>
          <p:cNvPr id="32" name="TextBox 31"/>
          <p:cNvSpPr txBox="1"/>
          <p:nvPr/>
        </p:nvSpPr>
        <p:spPr>
          <a:xfrm>
            <a:off x="6230257" y="3032611"/>
            <a:ext cx="466725" cy="338554"/>
          </a:xfrm>
          <a:prstGeom prst="rect">
            <a:avLst/>
          </a:prstGeom>
          <a:noFill/>
        </p:spPr>
        <p:txBody>
          <a:bodyPr wrap="square" rtlCol="0">
            <a:spAutoFit/>
          </a:bodyPr>
          <a:lstStyle/>
          <a:p>
            <a:pPr algn="ctr"/>
            <a:r>
              <a:rPr lang="en-US" sz="1600" dirty="0" smtClean="0"/>
              <a:t>SD</a:t>
            </a:r>
            <a:endParaRPr lang="en-US" sz="1600" dirty="0"/>
          </a:p>
        </p:txBody>
      </p:sp>
      <p:sp>
        <p:nvSpPr>
          <p:cNvPr id="33" name="Frame 32"/>
          <p:cNvSpPr/>
          <p:nvPr/>
        </p:nvSpPr>
        <p:spPr bwMode="auto">
          <a:xfrm>
            <a:off x="5869214" y="1944914"/>
            <a:ext cx="1903186" cy="1749417"/>
          </a:xfrm>
          <a:prstGeom prst="fram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4" name="Pentagon 33"/>
          <p:cNvSpPr/>
          <p:nvPr/>
        </p:nvSpPr>
        <p:spPr bwMode="auto">
          <a:xfrm>
            <a:off x="2552699" y="1487714"/>
            <a:ext cx="3131457" cy="457200"/>
          </a:xfrm>
          <a:prstGeom prst="homePlate">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5" name="TextBox 34"/>
          <p:cNvSpPr txBox="1"/>
          <p:nvPr/>
        </p:nvSpPr>
        <p:spPr>
          <a:xfrm>
            <a:off x="2667000" y="1487714"/>
            <a:ext cx="2857500" cy="369332"/>
          </a:xfrm>
          <a:prstGeom prst="rect">
            <a:avLst/>
          </a:prstGeom>
          <a:noFill/>
        </p:spPr>
        <p:txBody>
          <a:bodyPr wrap="square" rtlCol="0">
            <a:spAutoFit/>
          </a:bodyPr>
          <a:lstStyle/>
          <a:p>
            <a:r>
              <a:rPr lang="en-US" sz="1800" dirty="0" smtClean="0"/>
              <a:t>Operands (strict &amp; eager)</a:t>
            </a:r>
            <a:endParaRPr lang="en-US" sz="1800" dirty="0"/>
          </a:p>
        </p:txBody>
      </p:sp>
      <p:sp>
        <p:nvSpPr>
          <p:cNvPr id="36" name="TextBox 35"/>
          <p:cNvSpPr txBox="1"/>
          <p:nvPr/>
        </p:nvSpPr>
        <p:spPr>
          <a:xfrm>
            <a:off x="5582557" y="3694331"/>
            <a:ext cx="2476500" cy="338554"/>
          </a:xfrm>
          <a:prstGeom prst="rect">
            <a:avLst/>
          </a:prstGeom>
          <a:noFill/>
        </p:spPr>
        <p:txBody>
          <a:bodyPr wrap="square" rtlCol="0">
            <a:spAutoFit/>
          </a:bodyPr>
          <a:lstStyle/>
          <a:p>
            <a:pPr algn="ctr"/>
            <a:r>
              <a:rPr lang="en-US" sz="1600" dirty="0" smtClean="0"/>
              <a:t>Resource Configuration</a:t>
            </a:r>
            <a:endParaRPr lang="en-US" sz="1600" dirty="0"/>
          </a:p>
        </p:txBody>
      </p:sp>
      <p:sp>
        <p:nvSpPr>
          <p:cNvPr id="37" name="Rounded Rectangle 36"/>
          <p:cNvSpPr/>
          <p:nvPr/>
        </p:nvSpPr>
        <p:spPr bwMode="auto">
          <a:xfrm>
            <a:off x="8059056" y="2819622"/>
            <a:ext cx="1008743" cy="2209800"/>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8" name="TextBox 37"/>
          <p:cNvSpPr txBox="1"/>
          <p:nvPr/>
        </p:nvSpPr>
        <p:spPr>
          <a:xfrm>
            <a:off x="8059057" y="3336667"/>
            <a:ext cx="1008742" cy="646331"/>
          </a:xfrm>
          <a:prstGeom prst="rect">
            <a:avLst/>
          </a:prstGeom>
          <a:noFill/>
        </p:spPr>
        <p:txBody>
          <a:bodyPr wrap="square" rtlCol="0">
            <a:spAutoFit/>
          </a:bodyPr>
          <a:lstStyle/>
          <a:p>
            <a:pPr algn="ctr"/>
            <a:r>
              <a:rPr lang="en-US" sz="1800" dirty="0" smtClean="0"/>
              <a:t>I/O Process</a:t>
            </a:r>
            <a:endParaRPr lang="en-US" sz="1800" dirty="0"/>
          </a:p>
        </p:txBody>
      </p:sp>
      <p:sp>
        <p:nvSpPr>
          <p:cNvPr id="39" name="Left Brace 38"/>
          <p:cNvSpPr/>
          <p:nvPr/>
        </p:nvSpPr>
        <p:spPr bwMode="auto">
          <a:xfrm>
            <a:off x="3390900" y="2127204"/>
            <a:ext cx="247650" cy="443984"/>
          </a:xfrm>
          <a:prstGeom prst="leftBrace">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0" name="Right Brace 39"/>
          <p:cNvSpPr/>
          <p:nvPr/>
        </p:nvSpPr>
        <p:spPr bwMode="auto">
          <a:xfrm>
            <a:off x="5457371" y="2147218"/>
            <a:ext cx="342900" cy="522177"/>
          </a:xfrm>
          <a:prstGeom prst="rightBrace">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1" name="Lightning Bolt 40"/>
          <p:cNvSpPr/>
          <p:nvPr/>
        </p:nvSpPr>
        <p:spPr bwMode="auto">
          <a:xfrm>
            <a:off x="4944836" y="2109129"/>
            <a:ext cx="266700" cy="527788"/>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2" name="Heart 41"/>
          <p:cNvSpPr/>
          <p:nvPr/>
        </p:nvSpPr>
        <p:spPr bwMode="auto">
          <a:xfrm>
            <a:off x="5236936" y="2225002"/>
            <a:ext cx="361950" cy="363943"/>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3" name="Moon 42"/>
          <p:cNvSpPr/>
          <p:nvPr/>
        </p:nvSpPr>
        <p:spPr bwMode="auto">
          <a:xfrm>
            <a:off x="4038600" y="2227668"/>
            <a:ext cx="266700" cy="361277"/>
          </a:xfrm>
          <a:prstGeom prst="moon">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4" name="Smiley Face 43"/>
          <p:cNvSpPr/>
          <p:nvPr/>
        </p:nvSpPr>
        <p:spPr bwMode="auto">
          <a:xfrm>
            <a:off x="3578905" y="2209911"/>
            <a:ext cx="359681" cy="343520"/>
          </a:xfrm>
          <a:prstGeom prst="smileyFac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5" name="Striped Right Arrow 44"/>
          <p:cNvSpPr/>
          <p:nvPr/>
        </p:nvSpPr>
        <p:spPr bwMode="auto">
          <a:xfrm>
            <a:off x="4448629" y="2154157"/>
            <a:ext cx="466271" cy="455027"/>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4035252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53200" y="6248400"/>
            <a:ext cx="1905000" cy="457200"/>
          </a:xfrm>
          <a:prstGeom prst="rect">
            <a:avLst/>
          </a:prstGeom>
        </p:spPr>
        <p:txBody>
          <a:bodyPr/>
          <a:lstStyle/>
          <a:p>
            <a:fld id="{71D7D4EA-847F-4536-9702-B7BC6C73CCF5}" type="slidenum">
              <a:rPr lang="en-US"/>
              <a:pPr/>
              <a:t>24</a:t>
            </a:fld>
            <a:endParaRPr lang="en-US" dirty="0"/>
          </a:p>
        </p:txBody>
      </p:sp>
      <p:sp>
        <p:nvSpPr>
          <p:cNvPr id="565250" name="Rectangle 2"/>
          <p:cNvSpPr>
            <a:spLocks noGrp="1" noChangeArrowheads="1"/>
          </p:cNvSpPr>
          <p:nvPr>
            <p:ph type="title"/>
          </p:nvPr>
        </p:nvSpPr>
        <p:spPr/>
        <p:txBody>
          <a:bodyPr/>
          <a:lstStyle/>
          <a:p>
            <a:r>
              <a:rPr lang="en-US" sz="3200" dirty="0"/>
              <a:t>Multi-Grain </a:t>
            </a:r>
            <a:r>
              <a:rPr lang="en-US" sz="3200" dirty="0" smtClean="0"/>
              <a:t>Dataflow Multithreading:</a:t>
            </a:r>
            <a:br>
              <a:rPr lang="en-US" sz="3200" dirty="0" smtClean="0"/>
            </a:br>
            <a:r>
              <a:rPr lang="en-US" sz="3200" dirty="0" smtClean="0"/>
              <a:t>Computation Complexes (CC)</a:t>
            </a:r>
            <a:endParaRPr lang="en-US" sz="3200" dirty="0"/>
          </a:p>
        </p:txBody>
      </p:sp>
      <p:sp>
        <p:nvSpPr>
          <p:cNvPr id="565251" name="Rectangle 3"/>
          <p:cNvSpPr>
            <a:spLocks noGrp="1" noChangeArrowheads="1"/>
          </p:cNvSpPr>
          <p:nvPr>
            <p:ph type="body" idx="1"/>
          </p:nvPr>
        </p:nvSpPr>
        <p:spPr>
          <a:xfrm>
            <a:off x="381000" y="1066800"/>
            <a:ext cx="8534400" cy="5029200"/>
          </a:xfrm>
        </p:spPr>
        <p:txBody>
          <a:bodyPr/>
          <a:lstStyle/>
          <a:p>
            <a:r>
              <a:rPr lang="en-US" sz="2400" dirty="0"/>
              <a:t>Threads are collections of related operations that perform on locally shared data</a:t>
            </a:r>
          </a:p>
          <a:p>
            <a:r>
              <a:rPr lang="en-US" sz="2400" dirty="0"/>
              <a:t>A thread is a continuation combined with a local environment</a:t>
            </a:r>
          </a:p>
          <a:p>
            <a:pPr lvl="1"/>
            <a:r>
              <a:rPr lang="en-US" sz="2000" dirty="0"/>
              <a:t>Modifies local named data state and temporaries</a:t>
            </a:r>
          </a:p>
          <a:p>
            <a:pPr lvl="1"/>
            <a:r>
              <a:rPr lang="en-US" sz="2000" dirty="0"/>
              <a:t>Updates </a:t>
            </a:r>
            <a:r>
              <a:rPr lang="en-US" sz="2000" dirty="0" smtClean="0"/>
              <a:t>intra-thread </a:t>
            </a:r>
            <a:r>
              <a:rPr lang="en-US" sz="2000" dirty="0"/>
              <a:t>and </a:t>
            </a:r>
            <a:r>
              <a:rPr lang="en-US" sz="2000" dirty="0" smtClean="0"/>
              <a:t>inter-thread </a:t>
            </a:r>
            <a:r>
              <a:rPr lang="en-US" sz="2000" dirty="0"/>
              <a:t>control state</a:t>
            </a:r>
          </a:p>
          <a:p>
            <a:r>
              <a:rPr lang="en-US" sz="2400" dirty="0"/>
              <a:t>Does not assume sequential execution</a:t>
            </a:r>
          </a:p>
          <a:p>
            <a:pPr lvl="1"/>
            <a:r>
              <a:rPr lang="en-US" sz="2000" dirty="0"/>
              <a:t>Other flow control for intra-thread operations possible</a:t>
            </a:r>
          </a:p>
          <a:p>
            <a:r>
              <a:rPr lang="en-US" sz="2400" dirty="0"/>
              <a:t>Thread can realize transaction phase</a:t>
            </a:r>
          </a:p>
          <a:p>
            <a:r>
              <a:rPr lang="en-US" sz="2400" dirty="0"/>
              <a:t>Thread does not assume dedicated execution resources</a:t>
            </a:r>
          </a:p>
          <a:p>
            <a:r>
              <a:rPr lang="en-US" sz="2400" dirty="0"/>
              <a:t>Thread is first class object identified in global name space</a:t>
            </a:r>
          </a:p>
          <a:p>
            <a:r>
              <a:rPr lang="en-US" sz="2400" dirty="0"/>
              <a:t>Thread is ephemeral</a:t>
            </a:r>
          </a:p>
        </p:txBody>
      </p:sp>
    </p:spTree>
    <p:extLst>
      <p:ext uri="{BB962C8B-B14F-4D97-AF65-F5344CB8AC3E}">
        <p14:creationId xmlns:p14="http://schemas.microsoft.com/office/powerpoint/2010/main" val="11825810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53200" y="6248400"/>
            <a:ext cx="1905000" cy="457200"/>
          </a:xfrm>
          <a:prstGeom prst="rect">
            <a:avLst/>
          </a:prstGeom>
        </p:spPr>
        <p:txBody>
          <a:bodyPr/>
          <a:lstStyle/>
          <a:p>
            <a:fld id="{23E49CBC-B8F5-418B-90A5-999081F039B9}" type="slidenum">
              <a:rPr lang="en-US"/>
              <a:pPr/>
              <a:t>25</a:t>
            </a:fld>
            <a:endParaRPr lang="en-US" dirty="0"/>
          </a:p>
        </p:txBody>
      </p:sp>
      <p:sp>
        <p:nvSpPr>
          <p:cNvPr id="567298" name="Rectangle 2"/>
          <p:cNvSpPr>
            <a:spLocks noGrp="1" noChangeArrowheads="1"/>
          </p:cNvSpPr>
          <p:nvPr>
            <p:ph type="title"/>
          </p:nvPr>
        </p:nvSpPr>
        <p:spPr>
          <a:xfrm>
            <a:off x="304800" y="114300"/>
            <a:ext cx="8477250" cy="1066800"/>
          </a:xfrm>
        </p:spPr>
        <p:txBody>
          <a:bodyPr/>
          <a:lstStyle/>
          <a:p>
            <a:pPr algn="ctr"/>
            <a:r>
              <a:rPr lang="en-US" sz="3200" dirty="0" smtClean="0"/>
              <a:t>Local Control Objects</a:t>
            </a:r>
            <a:endParaRPr lang="en-US" sz="3200" i="1" dirty="0"/>
          </a:p>
        </p:txBody>
      </p:sp>
      <p:sp>
        <p:nvSpPr>
          <p:cNvPr id="567299" name="Rectangle 3"/>
          <p:cNvSpPr>
            <a:spLocks noGrp="1" noChangeArrowheads="1"/>
          </p:cNvSpPr>
          <p:nvPr>
            <p:ph type="body" idx="1"/>
          </p:nvPr>
        </p:nvSpPr>
        <p:spPr>
          <a:xfrm>
            <a:off x="381000" y="990600"/>
            <a:ext cx="8534400" cy="5181600"/>
          </a:xfrm>
        </p:spPr>
        <p:txBody>
          <a:bodyPr/>
          <a:lstStyle/>
          <a:p>
            <a:pPr>
              <a:lnSpc>
                <a:spcPct val="80000"/>
              </a:lnSpc>
            </a:pPr>
            <a:r>
              <a:rPr lang="en-US" sz="2000" dirty="0"/>
              <a:t>A number of forms of synchronization are incorporated into the semantics</a:t>
            </a:r>
          </a:p>
          <a:p>
            <a:pPr>
              <a:lnSpc>
                <a:spcPct val="80000"/>
              </a:lnSpc>
            </a:pPr>
            <a:r>
              <a:rPr lang="en-US" sz="2000" dirty="0" smtClean="0"/>
              <a:t>Support message-driven </a:t>
            </a:r>
            <a:r>
              <a:rPr lang="en-US" sz="2000" dirty="0"/>
              <a:t>remote thread </a:t>
            </a:r>
            <a:r>
              <a:rPr lang="en-US" sz="2000" dirty="0" smtClean="0"/>
              <a:t>instantiation</a:t>
            </a:r>
          </a:p>
          <a:p>
            <a:pPr>
              <a:lnSpc>
                <a:spcPct val="80000"/>
              </a:lnSpc>
            </a:pPr>
            <a:r>
              <a:rPr lang="en-US" sz="2000" dirty="0" smtClean="0"/>
              <a:t>Finite State Machines (FSM)</a:t>
            </a:r>
          </a:p>
          <a:p>
            <a:pPr>
              <a:lnSpc>
                <a:spcPct val="80000"/>
              </a:lnSpc>
            </a:pPr>
            <a:r>
              <a:rPr lang="en-US" sz="2000" dirty="0" smtClean="0"/>
              <a:t>In-memory </a:t>
            </a:r>
            <a:r>
              <a:rPr lang="en-US" sz="2000" dirty="0"/>
              <a:t>synchronization</a:t>
            </a:r>
          </a:p>
          <a:p>
            <a:pPr lvl="1">
              <a:lnSpc>
                <a:spcPct val="80000"/>
              </a:lnSpc>
            </a:pPr>
            <a:r>
              <a:rPr lang="en-US" sz="1800" dirty="0"/>
              <a:t>Control state is in the name space of the machine</a:t>
            </a:r>
          </a:p>
          <a:p>
            <a:pPr lvl="1">
              <a:lnSpc>
                <a:spcPct val="80000"/>
              </a:lnSpc>
            </a:pPr>
            <a:r>
              <a:rPr lang="en-US" sz="1800" dirty="0"/>
              <a:t>Producer-consumer in </a:t>
            </a:r>
            <a:r>
              <a:rPr lang="en-US" sz="1800" dirty="0" smtClean="0"/>
              <a:t>memory</a:t>
            </a:r>
            <a:endParaRPr lang="en-US" sz="1600" dirty="0"/>
          </a:p>
          <a:p>
            <a:pPr lvl="1">
              <a:lnSpc>
                <a:spcPct val="80000"/>
              </a:lnSpc>
            </a:pPr>
            <a:r>
              <a:rPr lang="en-US" sz="1800" dirty="0"/>
              <a:t>Local mutual exclusion protection</a:t>
            </a:r>
          </a:p>
          <a:p>
            <a:pPr lvl="1">
              <a:lnSpc>
                <a:spcPct val="80000"/>
              </a:lnSpc>
            </a:pPr>
            <a:r>
              <a:rPr lang="en-US" sz="1800" dirty="0"/>
              <a:t>Synchronization mechanisms as well as state are presumed to be intrinsic to </a:t>
            </a:r>
            <a:r>
              <a:rPr lang="en-US" sz="1800" dirty="0" smtClean="0"/>
              <a:t>memory</a:t>
            </a:r>
          </a:p>
          <a:p>
            <a:pPr>
              <a:lnSpc>
                <a:spcPct val="80000"/>
              </a:lnSpc>
            </a:pPr>
            <a:r>
              <a:rPr lang="en-US" sz="2000" dirty="0" smtClean="0"/>
              <a:t>Basic synchronization objects:</a:t>
            </a:r>
          </a:p>
          <a:p>
            <a:pPr lvl="1">
              <a:lnSpc>
                <a:spcPct val="80000"/>
              </a:lnSpc>
            </a:pPr>
            <a:r>
              <a:rPr lang="en-US" sz="1800" dirty="0" err="1" smtClean="0"/>
              <a:t>Mutexes</a:t>
            </a:r>
            <a:endParaRPr lang="en-US" sz="1800" dirty="0" smtClean="0"/>
          </a:p>
          <a:p>
            <a:pPr lvl="1">
              <a:lnSpc>
                <a:spcPct val="80000"/>
              </a:lnSpc>
            </a:pPr>
            <a:r>
              <a:rPr lang="en-US" sz="1800" dirty="0" smtClean="0"/>
              <a:t>Semaphores</a:t>
            </a:r>
          </a:p>
          <a:p>
            <a:pPr lvl="1">
              <a:lnSpc>
                <a:spcPct val="80000"/>
              </a:lnSpc>
            </a:pPr>
            <a:r>
              <a:rPr lang="en-US" sz="1800" dirty="0" smtClean="0"/>
              <a:t>Events</a:t>
            </a:r>
          </a:p>
          <a:p>
            <a:pPr lvl="1">
              <a:lnSpc>
                <a:spcPct val="80000"/>
              </a:lnSpc>
            </a:pPr>
            <a:r>
              <a:rPr lang="en-US" sz="1800" dirty="0" smtClean="0"/>
              <a:t>Full-Empty bits</a:t>
            </a:r>
          </a:p>
          <a:p>
            <a:pPr lvl="1">
              <a:lnSpc>
                <a:spcPct val="80000"/>
              </a:lnSpc>
            </a:pPr>
            <a:r>
              <a:rPr lang="en-US" sz="1800" dirty="0" smtClean="0"/>
              <a:t>Data flow</a:t>
            </a:r>
          </a:p>
          <a:p>
            <a:pPr lvl="1">
              <a:lnSpc>
                <a:spcPct val="80000"/>
              </a:lnSpc>
            </a:pPr>
            <a:r>
              <a:rPr lang="en-US" sz="1800" dirty="0" smtClean="0"/>
              <a:t>Futures</a:t>
            </a:r>
          </a:p>
          <a:p>
            <a:pPr lvl="1">
              <a:lnSpc>
                <a:spcPct val="80000"/>
              </a:lnSpc>
            </a:pPr>
            <a:r>
              <a:rPr lang="en-US" sz="1800" dirty="0" smtClean="0"/>
              <a:t>…</a:t>
            </a:r>
          </a:p>
          <a:p>
            <a:pPr>
              <a:lnSpc>
                <a:spcPct val="80000"/>
              </a:lnSpc>
            </a:pPr>
            <a:r>
              <a:rPr lang="en-US" sz="2000" dirty="0" smtClean="0"/>
              <a:t>User-defined (custom) LCOs</a:t>
            </a:r>
            <a:endParaRPr lang="en-US" sz="2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Dataflow LCO</a:t>
            </a:r>
            <a:endParaRPr lang="en-US" dirty="0"/>
          </a:p>
        </p:txBody>
      </p:sp>
      <p:sp>
        <p:nvSpPr>
          <p:cNvPr id="3" name="Footer Placeholder 2"/>
          <p:cNvSpPr>
            <a:spLocks noGrp="1"/>
          </p:cNvSpPr>
          <p:nvPr>
            <p:ph type="ftr" sz="quarter" idx="10"/>
          </p:nvPr>
        </p:nvSpPr>
        <p:spPr/>
        <p:txBody>
          <a:bodyPr/>
          <a:lstStyle/>
          <a:p>
            <a:pPr>
              <a:defRPr/>
            </a:pPr>
            <a:r>
              <a:rPr lang="en-US" smtClean="0"/>
              <a:t>DEPARTMENT OF COMPUTER SCIENCE  @ </a:t>
            </a:r>
            <a:br>
              <a:rPr lang="en-US" smtClean="0"/>
            </a:br>
            <a:r>
              <a:rPr lang="en-US" b="1" smtClean="0"/>
              <a:t>L</a:t>
            </a:r>
            <a:r>
              <a:rPr lang="en-US" smtClean="0"/>
              <a:t>OUISIANA STATE UNIVERSITY</a:t>
            </a:r>
            <a:endParaRPr lang="en-US"/>
          </a:p>
        </p:txBody>
      </p:sp>
      <p:sp>
        <p:nvSpPr>
          <p:cNvPr id="4" name="Slide Number Placeholder 3"/>
          <p:cNvSpPr>
            <a:spLocks noGrp="1"/>
          </p:cNvSpPr>
          <p:nvPr>
            <p:ph type="sldNum" sz="quarter" idx="11"/>
          </p:nvPr>
        </p:nvSpPr>
        <p:spPr/>
        <p:txBody>
          <a:bodyPr/>
          <a:lstStyle/>
          <a:p>
            <a:pPr>
              <a:defRPr/>
            </a:pPr>
            <a:fld id="{318017EB-1E20-431D-B077-A31B99EC4E0F}" type="slidenum">
              <a:rPr lang="en-US" smtClean="0"/>
              <a:pPr>
                <a:defRPr/>
              </a:pPr>
              <a:t>26</a:t>
            </a:fld>
            <a:endParaRPr lang="en-US"/>
          </a:p>
        </p:txBody>
      </p:sp>
      <p:grpSp>
        <p:nvGrpSpPr>
          <p:cNvPr id="9" name="Group 14"/>
          <p:cNvGrpSpPr/>
          <p:nvPr/>
        </p:nvGrpSpPr>
        <p:grpSpPr>
          <a:xfrm>
            <a:off x="228600" y="2438400"/>
            <a:ext cx="2743200" cy="1828800"/>
            <a:chOff x="1066800" y="2438400"/>
            <a:chExt cx="2743200" cy="1828800"/>
          </a:xfrm>
        </p:grpSpPr>
        <p:grpSp>
          <p:nvGrpSpPr>
            <p:cNvPr id="10" name="Group 8"/>
            <p:cNvGrpSpPr/>
            <p:nvPr/>
          </p:nvGrpSpPr>
          <p:grpSpPr>
            <a:xfrm>
              <a:off x="2286000" y="2438400"/>
              <a:ext cx="1524000" cy="1828800"/>
              <a:chOff x="1143000" y="1981200"/>
              <a:chExt cx="1524000" cy="1828800"/>
            </a:xfrm>
          </p:grpSpPr>
          <p:sp>
            <p:nvSpPr>
              <p:cNvPr id="5" name="Rectangle 4"/>
              <p:cNvSpPr/>
              <p:nvPr/>
            </p:nvSpPr>
            <p:spPr bwMode="auto">
              <a:xfrm>
                <a:off x="1143000" y="1981200"/>
                <a:ext cx="1524000" cy="457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 name="Rectangle 5"/>
              <p:cNvSpPr/>
              <p:nvPr/>
            </p:nvSpPr>
            <p:spPr bwMode="auto">
              <a:xfrm>
                <a:off x="1143000" y="2438400"/>
                <a:ext cx="1524000" cy="457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7" name="Rectangle 6"/>
              <p:cNvSpPr/>
              <p:nvPr/>
            </p:nvSpPr>
            <p:spPr bwMode="auto">
              <a:xfrm>
                <a:off x="1143000" y="2895600"/>
                <a:ext cx="1524000" cy="457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8" name="Rectangle 7"/>
              <p:cNvSpPr/>
              <p:nvPr/>
            </p:nvSpPr>
            <p:spPr bwMode="auto">
              <a:xfrm>
                <a:off x="1143000" y="3352800"/>
                <a:ext cx="1524000" cy="457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grpSp>
        <p:cxnSp>
          <p:nvCxnSpPr>
            <p:cNvPr id="11" name="Straight Arrow Connector 10"/>
            <p:cNvCxnSpPr>
              <a:endCxn id="6" idx="1"/>
            </p:cNvCxnSpPr>
            <p:nvPr/>
          </p:nvCxnSpPr>
          <p:spPr bwMode="auto">
            <a:xfrm>
              <a:off x="1066800" y="3124200"/>
              <a:ext cx="1219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a:off x="1066800" y="3581400"/>
              <a:ext cx="1219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a:off x="1066800" y="4038600"/>
              <a:ext cx="1219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a:off x="1066800" y="2667000"/>
              <a:ext cx="1219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16" name="Rectangle 15"/>
          <p:cNvSpPr/>
          <p:nvPr/>
        </p:nvSpPr>
        <p:spPr bwMode="auto">
          <a:xfrm>
            <a:off x="3733800" y="2895600"/>
            <a:ext cx="1066800" cy="914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cxnSp>
        <p:nvCxnSpPr>
          <p:cNvPr id="18" name="Straight Arrow Connector 17"/>
          <p:cNvCxnSpPr>
            <a:stCxn id="6" idx="3"/>
          </p:cNvCxnSpPr>
          <p:nvPr/>
        </p:nvCxnSpPr>
        <p:spPr bwMode="auto">
          <a:xfrm>
            <a:off x="2971800" y="3124200"/>
            <a:ext cx="762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2971800" y="3581400"/>
            <a:ext cx="762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hape 20"/>
          <p:cNvCxnSpPr>
            <a:stCxn id="5" idx="3"/>
            <a:endCxn id="16" idx="0"/>
          </p:cNvCxnSpPr>
          <p:nvPr/>
        </p:nvCxnSpPr>
        <p:spPr bwMode="auto">
          <a:xfrm>
            <a:off x="2971800" y="2667000"/>
            <a:ext cx="1295400" cy="228600"/>
          </a:xfrm>
          <a:prstGeom prst="bentConnector2">
            <a:avLst/>
          </a:prstGeom>
          <a:solidFill>
            <a:schemeClr val="accent1"/>
          </a:solidFill>
          <a:ln w="9525" cap="flat" cmpd="sng" algn="ctr">
            <a:solidFill>
              <a:schemeClr val="tx1"/>
            </a:solidFill>
            <a:prstDash val="solid"/>
            <a:round/>
            <a:headEnd type="none" w="med" len="med"/>
            <a:tailEnd type="arrow"/>
          </a:ln>
          <a:effectLst/>
        </p:spPr>
      </p:cxnSp>
      <p:cxnSp>
        <p:nvCxnSpPr>
          <p:cNvPr id="23" name="Shape 22"/>
          <p:cNvCxnSpPr>
            <a:stCxn id="8" idx="3"/>
            <a:endCxn id="16" idx="2"/>
          </p:cNvCxnSpPr>
          <p:nvPr/>
        </p:nvCxnSpPr>
        <p:spPr bwMode="auto">
          <a:xfrm flipV="1">
            <a:off x="2971800" y="3810000"/>
            <a:ext cx="1295400" cy="228600"/>
          </a:xfrm>
          <a:prstGeom prst="bentConnector2">
            <a:avLst/>
          </a:prstGeom>
          <a:solidFill>
            <a:schemeClr val="accent1"/>
          </a:solidFill>
          <a:ln w="9525" cap="flat" cmpd="sng" algn="ctr">
            <a:solidFill>
              <a:schemeClr val="tx1"/>
            </a:solidFill>
            <a:prstDash val="solid"/>
            <a:round/>
            <a:headEnd type="none" w="med" len="med"/>
            <a:tailEnd type="arrow"/>
          </a:ln>
          <a:effectLst/>
        </p:spPr>
      </p:cxnSp>
      <p:sp>
        <p:nvSpPr>
          <p:cNvPr id="20" name="Diamond 19"/>
          <p:cNvSpPr/>
          <p:nvPr/>
        </p:nvSpPr>
        <p:spPr bwMode="auto">
          <a:xfrm>
            <a:off x="5334000" y="2895600"/>
            <a:ext cx="838200" cy="914400"/>
          </a:xfrm>
          <a:prstGeom prst="diamond">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cxnSp>
        <p:nvCxnSpPr>
          <p:cNvPr id="24" name="Straight Arrow Connector 23"/>
          <p:cNvCxnSpPr>
            <a:stCxn id="16" idx="3"/>
            <a:endCxn id="20" idx="1"/>
          </p:cNvCxnSpPr>
          <p:nvPr/>
        </p:nvCxnSpPr>
        <p:spPr bwMode="auto">
          <a:xfrm>
            <a:off x="4800600" y="33528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8" name="Rounded Rectangle 27"/>
          <p:cNvSpPr/>
          <p:nvPr/>
        </p:nvSpPr>
        <p:spPr bwMode="auto">
          <a:xfrm>
            <a:off x="6705600" y="3048000"/>
            <a:ext cx="1143000" cy="6096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cxnSp>
        <p:nvCxnSpPr>
          <p:cNvPr id="30" name="Straight Arrow Connector 29"/>
          <p:cNvCxnSpPr>
            <a:stCxn id="20" idx="3"/>
            <a:endCxn id="28" idx="1"/>
          </p:cNvCxnSpPr>
          <p:nvPr/>
        </p:nvCxnSpPr>
        <p:spPr bwMode="auto">
          <a:xfrm>
            <a:off x="6172200" y="33528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34"/>
          <p:cNvCxnSpPr>
            <a:stCxn id="28" idx="3"/>
          </p:cNvCxnSpPr>
          <p:nvPr/>
        </p:nvCxnSpPr>
        <p:spPr bwMode="auto">
          <a:xfrm>
            <a:off x="7848600" y="3352800"/>
            <a:ext cx="838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1" name="Shape 40"/>
          <p:cNvCxnSpPr>
            <a:stCxn id="28" idx="2"/>
          </p:cNvCxnSpPr>
          <p:nvPr/>
        </p:nvCxnSpPr>
        <p:spPr bwMode="auto">
          <a:xfrm rot="5400000">
            <a:off x="5734050" y="2495550"/>
            <a:ext cx="381000" cy="2705100"/>
          </a:xfrm>
          <a:prstGeom prst="bentConnector2">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Straight Arrow Connector 42"/>
          <p:cNvCxnSpPr/>
          <p:nvPr/>
        </p:nvCxnSpPr>
        <p:spPr bwMode="auto">
          <a:xfrm rot="5400000" flipH="1" flipV="1">
            <a:off x="4457700" y="3924300"/>
            <a:ext cx="228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4" name="TextBox 43"/>
          <p:cNvSpPr txBox="1"/>
          <p:nvPr/>
        </p:nvSpPr>
        <p:spPr>
          <a:xfrm>
            <a:off x="3810000" y="3048000"/>
            <a:ext cx="914400" cy="800219"/>
          </a:xfrm>
          <a:prstGeom prst="rect">
            <a:avLst/>
          </a:prstGeom>
          <a:noFill/>
        </p:spPr>
        <p:txBody>
          <a:bodyPr wrap="square" rtlCol="0">
            <a:spAutoFit/>
          </a:bodyPr>
          <a:lstStyle/>
          <a:p>
            <a:pPr algn="ctr"/>
            <a:r>
              <a:rPr lang="en-US" sz="1600" dirty="0" smtClean="0"/>
              <a:t>Control State </a:t>
            </a:r>
          </a:p>
          <a:p>
            <a:pPr algn="ctr"/>
            <a:r>
              <a:rPr lang="en-US" sz="1400" dirty="0" smtClean="0"/>
              <a:t># values</a:t>
            </a:r>
            <a:endParaRPr lang="en-US" sz="1400" dirty="0"/>
          </a:p>
        </p:txBody>
      </p:sp>
      <p:sp>
        <p:nvSpPr>
          <p:cNvPr id="45" name="TextBox 44"/>
          <p:cNvSpPr txBox="1"/>
          <p:nvPr/>
        </p:nvSpPr>
        <p:spPr>
          <a:xfrm>
            <a:off x="1447800" y="3048000"/>
            <a:ext cx="1447800" cy="584775"/>
          </a:xfrm>
          <a:prstGeom prst="rect">
            <a:avLst/>
          </a:prstGeom>
          <a:noFill/>
        </p:spPr>
        <p:txBody>
          <a:bodyPr wrap="square" rtlCol="0">
            <a:spAutoFit/>
          </a:bodyPr>
          <a:lstStyle/>
          <a:p>
            <a:pPr algn="ctr"/>
            <a:r>
              <a:rPr lang="en-US" sz="1600" dirty="0" smtClean="0"/>
              <a:t>Operand Value Buffer</a:t>
            </a:r>
            <a:endParaRPr lang="en-US" sz="1600" dirty="0"/>
          </a:p>
        </p:txBody>
      </p:sp>
      <p:sp>
        <p:nvSpPr>
          <p:cNvPr id="46" name="TextBox 45"/>
          <p:cNvSpPr txBox="1"/>
          <p:nvPr/>
        </p:nvSpPr>
        <p:spPr>
          <a:xfrm>
            <a:off x="5334000" y="3200400"/>
            <a:ext cx="838200" cy="415498"/>
          </a:xfrm>
          <a:prstGeom prst="rect">
            <a:avLst/>
          </a:prstGeom>
          <a:noFill/>
        </p:spPr>
        <p:txBody>
          <a:bodyPr wrap="square" rtlCol="0">
            <a:spAutoFit/>
          </a:bodyPr>
          <a:lstStyle/>
          <a:p>
            <a:pPr algn="ctr"/>
            <a:r>
              <a:rPr lang="en-US" sz="1200" dirty="0" smtClean="0"/>
              <a:t>Predicate </a:t>
            </a:r>
            <a:r>
              <a:rPr lang="en-US" sz="900" dirty="0" smtClean="0"/>
              <a:t>(all values?)</a:t>
            </a:r>
            <a:endParaRPr lang="en-US" sz="1400" dirty="0"/>
          </a:p>
        </p:txBody>
      </p:sp>
      <p:sp>
        <p:nvSpPr>
          <p:cNvPr id="47" name="TextBox 46"/>
          <p:cNvSpPr txBox="1"/>
          <p:nvPr/>
        </p:nvSpPr>
        <p:spPr>
          <a:xfrm>
            <a:off x="6629400" y="3124200"/>
            <a:ext cx="1219200" cy="523220"/>
          </a:xfrm>
          <a:prstGeom prst="rect">
            <a:avLst/>
          </a:prstGeom>
          <a:noFill/>
        </p:spPr>
        <p:txBody>
          <a:bodyPr wrap="square" rtlCol="0">
            <a:spAutoFit/>
          </a:bodyPr>
          <a:lstStyle/>
          <a:p>
            <a:pPr algn="ctr"/>
            <a:r>
              <a:rPr lang="en-US" sz="1400" dirty="0" smtClean="0"/>
              <a:t>New Thread Create</a:t>
            </a:r>
            <a:endParaRPr lang="en-US" sz="1600" dirty="0"/>
          </a:p>
        </p:txBody>
      </p:sp>
      <p:sp>
        <p:nvSpPr>
          <p:cNvPr id="48" name="TextBox 47"/>
          <p:cNvSpPr txBox="1"/>
          <p:nvPr/>
        </p:nvSpPr>
        <p:spPr>
          <a:xfrm>
            <a:off x="228600" y="2819400"/>
            <a:ext cx="1066800" cy="1077218"/>
          </a:xfrm>
          <a:prstGeom prst="rect">
            <a:avLst/>
          </a:prstGeom>
          <a:noFill/>
        </p:spPr>
        <p:txBody>
          <a:bodyPr wrap="square" rtlCol="0">
            <a:spAutoFit/>
          </a:bodyPr>
          <a:lstStyle/>
          <a:p>
            <a:pPr algn="ctr"/>
            <a:r>
              <a:rPr lang="en-US" sz="1600" i="1" dirty="0" smtClean="0"/>
              <a:t>Incident input operand values</a:t>
            </a:r>
            <a:endParaRPr lang="en-US" sz="1600" i="1" dirty="0"/>
          </a:p>
        </p:txBody>
      </p:sp>
      <p:sp>
        <p:nvSpPr>
          <p:cNvPr id="49" name="Rectangle 48"/>
          <p:cNvSpPr/>
          <p:nvPr/>
        </p:nvSpPr>
        <p:spPr bwMode="auto">
          <a:xfrm>
            <a:off x="7162800" y="4724400"/>
            <a:ext cx="914400" cy="1295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0" name="TextBox 49"/>
          <p:cNvSpPr txBox="1"/>
          <p:nvPr/>
        </p:nvSpPr>
        <p:spPr>
          <a:xfrm>
            <a:off x="7162800" y="4953000"/>
            <a:ext cx="914400" cy="584775"/>
          </a:xfrm>
          <a:prstGeom prst="rect">
            <a:avLst/>
          </a:prstGeom>
          <a:noFill/>
        </p:spPr>
        <p:txBody>
          <a:bodyPr wrap="square" rtlCol="0">
            <a:spAutoFit/>
          </a:bodyPr>
          <a:lstStyle/>
          <a:p>
            <a:pPr algn="ctr"/>
            <a:r>
              <a:rPr lang="en-US" sz="1600" dirty="0" smtClean="0"/>
              <a:t>Thread Method</a:t>
            </a:r>
            <a:r>
              <a:rPr lang="en-US" sz="1400" dirty="0" smtClean="0"/>
              <a:t> </a:t>
            </a:r>
            <a:endParaRPr lang="en-US" sz="1400" dirty="0"/>
          </a:p>
        </p:txBody>
      </p:sp>
      <p:cxnSp>
        <p:nvCxnSpPr>
          <p:cNvPr id="52" name="Straight Arrow Connector 51"/>
          <p:cNvCxnSpPr>
            <a:stCxn id="49" idx="0"/>
          </p:cNvCxnSpPr>
          <p:nvPr/>
        </p:nvCxnSpPr>
        <p:spPr bwMode="auto">
          <a:xfrm rot="5400000" flipH="1" flipV="1">
            <a:off x="7087394" y="4190206"/>
            <a:ext cx="1066800" cy="1588"/>
          </a:xfrm>
          <a:prstGeom prst="straightConnector1">
            <a:avLst/>
          </a:prstGeom>
          <a:solidFill>
            <a:schemeClr val="accent1"/>
          </a:solidFill>
          <a:ln w="9525" cap="flat" cmpd="sng" algn="ctr">
            <a:solidFill>
              <a:schemeClr val="tx1"/>
            </a:solidFill>
            <a:prstDash val="dash"/>
            <a:round/>
            <a:headEnd type="none" w="med" len="med"/>
            <a:tailEnd type="arrow"/>
          </a:ln>
          <a:effectLst/>
        </p:spPr>
      </p:cxnSp>
      <p:sp>
        <p:nvSpPr>
          <p:cNvPr id="53" name="Rectangle 52"/>
          <p:cNvSpPr/>
          <p:nvPr/>
        </p:nvSpPr>
        <p:spPr bwMode="auto">
          <a:xfrm>
            <a:off x="1828800" y="4724400"/>
            <a:ext cx="914400" cy="1295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5" name="TextBox 54"/>
          <p:cNvSpPr txBox="1"/>
          <p:nvPr/>
        </p:nvSpPr>
        <p:spPr>
          <a:xfrm>
            <a:off x="1752600" y="4953000"/>
            <a:ext cx="1066800" cy="646331"/>
          </a:xfrm>
          <a:prstGeom prst="rect">
            <a:avLst/>
          </a:prstGeom>
          <a:noFill/>
        </p:spPr>
        <p:txBody>
          <a:bodyPr wrap="square" rtlCol="0">
            <a:spAutoFit/>
          </a:bodyPr>
          <a:lstStyle/>
          <a:p>
            <a:pPr algn="ctr"/>
            <a:r>
              <a:rPr lang="en-US" sz="1200" dirty="0" smtClean="0"/>
              <a:t>Event Assimilation Method</a:t>
            </a:r>
            <a:endParaRPr lang="en-US" sz="1200" dirty="0"/>
          </a:p>
        </p:txBody>
      </p:sp>
      <p:sp>
        <p:nvSpPr>
          <p:cNvPr id="56" name="Right Brace 55"/>
          <p:cNvSpPr/>
          <p:nvPr/>
        </p:nvSpPr>
        <p:spPr bwMode="auto">
          <a:xfrm rot="5400000">
            <a:off x="2095500" y="2933700"/>
            <a:ext cx="457200" cy="3124200"/>
          </a:xfrm>
          <a:prstGeom prst="rightBrace">
            <a:avLst>
              <a:gd name="adj1" fmla="val 26287"/>
              <a:gd name="adj2" fmla="val 50000"/>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7" name="Rectangle 56"/>
          <p:cNvSpPr/>
          <p:nvPr/>
        </p:nvSpPr>
        <p:spPr bwMode="auto">
          <a:xfrm>
            <a:off x="4724400" y="4724400"/>
            <a:ext cx="914400" cy="1295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8" name="TextBox 57"/>
          <p:cNvSpPr txBox="1"/>
          <p:nvPr/>
        </p:nvSpPr>
        <p:spPr>
          <a:xfrm>
            <a:off x="4724400" y="4953000"/>
            <a:ext cx="914400" cy="584775"/>
          </a:xfrm>
          <a:prstGeom prst="rect">
            <a:avLst/>
          </a:prstGeom>
          <a:noFill/>
        </p:spPr>
        <p:txBody>
          <a:bodyPr wrap="square" rtlCol="0">
            <a:spAutoFit/>
          </a:bodyPr>
          <a:lstStyle/>
          <a:p>
            <a:pPr algn="ctr"/>
            <a:r>
              <a:rPr lang="en-US" sz="1600" dirty="0" smtClean="0"/>
              <a:t>Control Method</a:t>
            </a:r>
            <a:endParaRPr lang="en-US" sz="1600" dirty="0"/>
          </a:p>
        </p:txBody>
      </p:sp>
      <p:sp>
        <p:nvSpPr>
          <p:cNvPr id="59" name="Right Brace 58"/>
          <p:cNvSpPr/>
          <p:nvPr/>
        </p:nvSpPr>
        <p:spPr bwMode="auto">
          <a:xfrm rot="5400000">
            <a:off x="4991100" y="3543300"/>
            <a:ext cx="457200" cy="1905000"/>
          </a:xfrm>
          <a:prstGeom prst="rightBrace">
            <a:avLst>
              <a:gd name="adj1" fmla="val 26287"/>
              <a:gd name="adj2" fmla="val 50000"/>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0" name="TextBox 59"/>
          <p:cNvSpPr txBox="1"/>
          <p:nvPr/>
        </p:nvSpPr>
        <p:spPr>
          <a:xfrm>
            <a:off x="8153400" y="3048000"/>
            <a:ext cx="838200" cy="584775"/>
          </a:xfrm>
          <a:prstGeom prst="rect">
            <a:avLst/>
          </a:prstGeom>
          <a:noFill/>
        </p:spPr>
        <p:txBody>
          <a:bodyPr wrap="square" rtlCol="0">
            <a:spAutoFit/>
          </a:bodyPr>
          <a:lstStyle/>
          <a:p>
            <a:pPr algn="ctr"/>
            <a:r>
              <a:rPr lang="en-US" sz="1600" i="1" dirty="0" smtClean="0"/>
              <a:t>New Thread</a:t>
            </a:r>
            <a:endParaRPr lang="en-US" sz="1600" i="1" dirty="0"/>
          </a:p>
        </p:txBody>
      </p:sp>
      <p:sp>
        <p:nvSpPr>
          <p:cNvPr id="61" name="TextBox 60"/>
          <p:cNvSpPr txBox="1"/>
          <p:nvPr/>
        </p:nvSpPr>
        <p:spPr>
          <a:xfrm>
            <a:off x="3657600" y="1981200"/>
            <a:ext cx="3505200" cy="338554"/>
          </a:xfrm>
          <a:prstGeom prst="rect">
            <a:avLst/>
          </a:prstGeom>
          <a:solidFill>
            <a:schemeClr val="bg1"/>
          </a:solidFill>
          <a:ln>
            <a:solidFill>
              <a:schemeClr val="tx1"/>
            </a:solidFill>
          </a:ln>
        </p:spPr>
        <p:txBody>
          <a:bodyPr wrap="square" rtlCol="0">
            <a:spAutoFit/>
          </a:bodyPr>
          <a:lstStyle/>
          <a:p>
            <a:pPr algn="ctr"/>
            <a:r>
              <a:rPr lang="en-US" sz="1600" dirty="0" smtClean="0"/>
              <a:t>Inherited Generic Methods</a:t>
            </a:r>
            <a:endParaRPr lang="en-US" sz="1600" dirty="0"/>
          </a:p>
        </p:txBody>
      </p:sp>
    </p:spTree>
    <p:extLst>
      <p:ext uri="{BB962C8B-B14F-4D97-AF65-F5344CB8AC3E}">
        <p14:creationId xmlns:p14="http://schemas.microsoft.com/office/powerpoint/2010/main" val="28077650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Motivation for Message-Driven Computation</a:t>
            </a:r>
            <a:endParaRPr lang="en-US" sz="3200" dirty="0"/>
          </a:p>
        </p:txBody>
      </p:sp>
      <p:sp>
        <p:nvSpPr>
          <p:cNvPr id="3" name="Content Placeholder 2"/>
          <p:cNvSpPr>
            <a:spLocks noGrp="1"/>
          </p:cNvSpPr>
          <p:nvPr>
            <p:ph idx="1"/>
          </p:nvPr>
        </p:nvSpPr>
        <p:spPr/>
        <p:txBody>
          <a:bodyPr/>
          <a:lstStyle/>
          <a:p>
            <a:r>
              <a:rPr lang="en-US" sz="2000" dirty="0" smtClean="0"/>
              <a:t>To achieve high scalability, efficiency, programmability</a:t>
            </a:r>
          </a:p>
          <a:p>
            <a:r>
              <a:rPr lang="en-US" sz="2000" dirty="0" smtClean="0"/>
              <a:t>To enable new models of computation</a:t>
            </a:r>
          </a:p>
          <a:p>
            <a:pPr lvl="1"/>
            <a:r>
              <a:rPr lang="en-US" sz="1800" dirty="0" smtClean="0"/>
              <a:t>e.g., ParalleX</a:t>
            </a:r>
          </a:p>
          <a:p>
            <a:r>
              <a:rPr lang="en-US" sz="2000" dirty="0" smtClean="0"/>
              <a:t>To facilitate conventional models of computation</a:t>
            </a:r>
          </a:p>
          <a:p>
            <a:pPr lvl="1"/>
            <a:r>
              <a:rPr lang="en-US" sz="1800" dirty="0" smtClean="0"/>
              <a:t>e.g., MPI</a:t>
            </a:r>
          </a:p>
          <a:p>
            <a:r>
              <a:rPr lang="en-US" sz="2000" dirty="0" smtClean="0"/>
              <a:t>Hide latency</a:t>
            </a:r>
          </a:p>
          <a:p>
            <a:pPr lvl="1"/>
            <a:r>
              <a:rPr lang="en-US" sz="1800" dirty="0" smtClean="0"/>
              <a:t>Support overlap of communication with computation</a:t>
            </a:r>
          </a:p>
          <a:p>
            <a:pPr lvl="1"/>
            <a:r>
              <a:rPr lang="en-US" sz="1800" dirty="0" smtClean="0"/>
              <a:t>Move work to data, not always data to work</a:t>
            </a:r>
          </a:p>
          <a:p>
            <a:r>
              <a:rPr lang="en-US" sz="2000" dirty="0" smtClean="0"/>
              <a:t>Work-queue model of computing</a:t>
            </a:r>
          </a:p>
          <a:p>
            <a:pPr lvl="1"/>
            <a:r>
              <a:rPr lang="en-US" sz="1800" dirty="0" smtClean="0"/>
              <a:t>Segregate physical resource from abstract task</a:t>
            </a:r>
          </a:p>
          <a:p>
            <a:pPr lvl="1"/>
            <a:r>
              <a:rPr lang="en-US" sz="1800" dirty="0" smtClean="0"/>
              <a:t>Circumvent blocking of resource utilization</a:t>
            </a:r>
          </a:p>
          <a:p>
            <a:r>
              <a:rPr lang="en-US" sz="2000" dirty="0" smtClean="0"/>
              <a:t>Support asynchrony of operation</a:t>
            </a:r>
          </a:p>
          <a:p>
            <a:r>
              <a:rPr lang="en-US" sz="2000" dirty="0" smtClean="0"/>
              <a:t>Maintain symmetry of semantics between synchronous and asynchronous operation</a:t>
            </a:r>
          </a:p>
          <a:p>
            <a:endParaRPr lang="en-US" sz="2000" dirty="0"/>
          </a:p>
        </p:txBody>
      </p:sp>
      <p:sp>
        <p:nvSpPr>
          <p:cNvPr id="4" name="Footer Placeholder 3"/>
          <p:cNvSpPr>
            <a:spLocks noGrp="1"/>
          </p:cNvSpPr>
          <p:nvPr>
            <p:ph type="ftr" sz="quarter" idx="10"/>
          </p:nvPr>
        </p:nvSpPr>
        <p:spPr/>
        <p:txBody>
          <a:bodyPr/>
          <a:lstStyle/>
          <a:p>
            <a:pPr>
              <a:defRPr/>
            </a:pPr>
            <a:r>
              <a:rPr lang="en-US" smtClean="0"/>
              <a:t>DEPARTMENT OF COMPUTER SCIENCE  @ </a:t>
            </a:r>
            <a:br>
              <a:rPr lang="en-US" smtClean="0"/>
            </a:br>
            <a:r>
              <a:rPr lang="en-US" b="1" smtClean="0"/>
              <a:t>L</a:t>
            </a:r>
            <a:r>
              <a:rPr lang="en-US" smtClean="0"/>
              <a:t>OUISIANA STATE UNIVERSITY</a:t>
            </a:r>
            <a:endParaRPr lang="en-US"/>
          </a:p>
        </p:txBody>
      </p:sp>
      <p:sp>
        <p:nvSpPr>
          <p:cNvPr id="5" name="Slide Number Placeholder 4"/>
          <p:cNvSpPr>
            <a:spLocks noGrp="1"/>
          </p:cNvSpPr>
          <p:nvPr>
            <p:ph type="sldNum" sz="quarter" idx="11"/>
          </p:nvPr>
        </p:nvSpPr>
        <p:spPr/>
        <p:txBody>
          <a:bodyPr/>
          <a:lstStyle/>
          <a:p>
            <a:pPr>
              <a:defRPr/>
            </a:pPr>
            <a:fld id="{A7A97D00-4013-4E1B-8110-9047688DB605}"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53200" y="6248400"/>
            <a:ext cx="1905000" cy="457200"/>
          </a:xfrm>
          <a:prstGeom prst="rect">
            <a:avLst/>
          </a:prstGeom>
        </p:spPr>
        <p:txBody>
          <a:bodyPr/>
          <a:lstStyle/>
          <a:p>
            <a:fld id="{8C766E88-AC33-4E6E-A88D-D7C1186A5813}" type="slidenum">
              <a:rPr lang="en-US"/>
              <a:pPr/>
              <a:t>28</a:t>
            </a:fld>
            <a:endParaRPr lang="en-US"/>
          </a:p>
        </p:txBody>
      </p:sp>
      <p:sp>
        <p:nvSpPr>
          <p:cNvPr id="561154" name="Rectangle 2"/>
          <p:cNvSpPr>
            <a:spLocks noGrp="1" noChangeArrowheads="1"/>
          </p:cNvSpPr>
          <p:nvPr>
            <p:ph type="title"/>
          </p:nvPr>
        </p:nvSpPr>
        <p:spPr/>
        <p:txBody>
          <a:bodyPr/>
          <a:lstStyle/>
          <a:p>
            <a:r>
              <a:rPr lang="en-US" sz="3200" dirty="0" smtClean="0"/>
              <a:t>Parcel Structure</a:t>
            </a:r>
            <a:endParaRPr lang="en-US" sz="3200" dirty="0"/>
          </a:p>
        </p:txBody>
      </p:sp>
      <p:sp>
        <p:nvSpPr>
          <p:cNvPr id="5" name="Rectangle 6"/>
          <p:cNvSpPr>
            <a:spLocks noGrp="1" noChangeArrowheads="1"/>
          </p:cNvSpPr>
          <p:nvPr>
            <p:ph type="ftr" sz="quarter" idx="10"/>
          </p:nvPr>
        </p:nvSpPr>
        <p:spPr>
          <a:xfrm>
            <a:off x="1295400" y="6324600"/>
            <a:ext cx="6705600" cy="457200"/>
          </a:xfrm>
          <a:noFill/>
        </p:spPr>
        <p:txBody>
          <a:bodyPr/>
          <a:lstStyle/>
          <a:p>
            <a:r>
              <a:rPr lang="en-US" b="1" dirty="0" smtClean="0"/>
              <a:t>L</a:t>
            </a:r>
            <a:r>
              <a:rPr lang="en-US" dirty="0" smtClean="0"/>
              <a:t>OUISIANA STATE UNIVERSITY</a:t>
            </a:r>
            <a:endParaRPr lang="en-US" dirty="0"/>
          </a:p>
        </p:txBody>
      </p:sp>
      <p:sp>
        <p:nvSpPr>
          <p:cNvPr id="8" name="Rectangle 7"/>
          <p:cNvSpPr/>
          <p:nvPr/>
        </p:nvSpPr>
        <p:spPr bwMode="auto">
          <a:xfrm>
            <a:off x="1524000" y="2361406"/>
            <a:ext cx="1371600" cy="381000"/>
          </a:xfrm>
          <a:prstGeom prst="rect">
            <a:avLst/>
          </a:prstGeom>
          <a:solidFill>
            <a:schemeClr val="tx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pitchFamily="-65" charset="0"/>
                <a:cs typeface="ＭＳ Ｐゴシック" pitchFamily="-65" charset="-128"/>
              </a:rPr>
              <a:t>destination</a:t>
            </a:r>
            <a:endParaRPr kumimoji="0" lang="en-US" sz="18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0" name="Rectangle 9"/>
          <p:cNvSpPr/>
          <p:nvPr/>
        </p:nvSpPr>
        <p:spPr bwMode="auto">
          <a:xfrm>
            <a:off x="3886200" y="2361406"/>
            <a:ext cx="1600200" cy="381000"/>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pitchFamily="-65" charset="0"/>
                <a:cs typeface="ＭＳ Ｐゴシック" pitchFamily="-65" charset="-128"/>
              </a:rPr>
              <a:t>payload</a:t>
            </a:r>
            <a:endParaRPr kumimoji="0" lang="en-US" sz="18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1" name="Rectangle 10"/>
          <p:cNvSpPr/>
          <p:nvPr/>
        </p:nvSpPr>
        <p:spPr bwMode="auto">
          <a:xfrm>
            <a:off x="2895600" y="2361406"/>
            <a:ext cx="990600" cy="381000"/>
          </a:xfrm>
          <a:prstGeom prst="rect">
            <a:avLst/>
          </a:prstGeom>
          <a:solidFill>
            <a:schemeClr val="accent6">
              <a:lumMod val="60000"/>
              <a:lumOff val="4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pitchFamily="-65" charset="0"/>
                <a:cs typeface="ＭＳ Ｐゴシック" pitchFamily="-65" charset="-128"/>
              </a:rPr>
              <a:t>action</a:t>
            </a:r>
            <a:endParaRPr kumimoji="0" lang="en-US" sz="18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2" name="Rectangle 11"/>
          <p:cNvSpPr/>
          <p:nvPr/>
        </p:nvSpPr>
        <p:spPr bwMode="auto">
          <a:xfrm>
            <a:off x="5486400" y="2361406"/>
            <a:ext cx="1600200" cy="381000"/>
          </a:xfrm>
          <a:prstGeom prst="rect">
            <a:avLst/>
          </a:prstGeom>
          <a:solidFill>
            <a:schemeClr val="accent3">
              <a:lumMod val="60000"/>
              <a:lumOff val="4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pitchFamily="-65" charset="0"/>
                <a:cs typeface="ＭＳ Ｐゴシック" pitchFamily="-65" charset="-128"/>
              </a:rPr>
              <a:t>continuations</a:t>
            </a:r>
            <a:endParaRPr kumimoji="0" lang="en-US" sz="18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cxnSp>
        <p:nvCxnSpPr>
          <p:cNvPr id="14" name="Straight Connector 13"/>
          <p:cNvCxnSpPr/>
          <p:nvPr/>
        </p:nvCxnSpPr>
        <p:spPr bwMode="auto">
          <a:xfrm rot="5400000">
            <a:off x="4000500" y="2551906"/>
            <a:ext cx="381000" cy="158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5" name="Straight Connector 14"/>
          <p:cNvCxnSpPr/>
          <p:nvPr/>
        </p:nvCxnSpPr>
        <p:spPr bwMode="auto">
          <a:xfrm rot="5400000">
            <a:off x="3848894" y="2551112"/>
            <a:ext cx="381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rot="5400000">
            <a:off x="5144294" y="2551112"/>
            <a:ext cx="381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rot="5400000">
            <a:off x="4991894" y="2551112"/>
            <a:ext cx="381000" cy="1588"/>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9" name="Rectangle 18"/>
          <p:cNvSpPr/>
          <p:nvPr/>
        </p:nvSpPr>
        <p:spPr bwMode="auto">
          <a:xfrm>
            <a:off x="609600" y="2361406"/>
            <a:ext cx="914400" cy="381000"/>
          </a:xfrm>
          <a:prstGeom prst="rect">
            <a:avLst/>
          </a:prstGeom>
          <a:noFill/>
          <a:ln w="127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0" name="Rectangle 19"/>
          <p:cNvSpPr/>
          <p:nvPr/>
        </p:nvSpPr>
        <p:spPr bwMode="auto">
          <a:xfrm>
            <a:off x="7086600" y="2361406"/>
            <a:ext cx="1447800" cy="381000"/>
          </a:xfrm>
          <a:prstGeom prst="rect">
            <a:avLst/>
          </a:prstGeom>
          <a:noFill/>
          <a:ln w="127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3" name="Arc 22"/>
          <p:cNvSpPr/>
          <p:nvPr/>
        </p:nvSpPr>
        <p:spPr bwMode="auto">
          <a:xfrm>
            <a:off x="4419600" y="1676400"/>
            <a:ext cx="3505200" cy="990600"/>
          </a:xfrm>
          <a:prstGeom prst="arc">
            <a:avLst/>
          </a:prstGeom>
          <a:noFill/>
          <a:ln w="1270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4" name="Arc 23"/>
          <p:cNvSpPr/>
          <p:nvPr/>
        </p:nvSpPr>
        <p:spPr bwMode="auto">
          <a:xfrm flipH="1">
            <a:off x="1066800" y="1676400"/>
            <a:ext cx="3505200" cy="990600"/>
          </a:xfrm>
          <a:prstGeom prst="arc">
            <a:avLst/>
          </a:prstGeom>
          <a:noFill/>
          <a:ln w="1270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5" name="Rectangle 24"/>
          <p:cNvSpPr/>
          <p:nvPr/>
        </p:nvSpPr>
        <p:spPr bwMode="auto">
          <a:xfrm>
            <a:off x="7620000" y="2362200"/>
            <a:ext cx="762000" cy="381000"/>
          </a:xfrm>
          <a:prstGeom prst="rect">
            <a:avLst/>
          </a:prstGeom>
          <a:solidFill>
            <a:schemeClr val="bg1">
              <a:lumMod val="95000"/>
            </a:schemeClr>
          </a:solidFill>
          <a:ln w="127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pitchFamily="-65" charset="0"/>
                <a:cs typeface="ＭＳ Ｐゴシック" pitchFamily="-65" charset="-128"/>
              </a:rPr>
              <a:t>CRC</a:t>
            </a:r>
            <a:endParaRPr kumimoji="0" lang="en-US" sz="18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6" name="TextBox 25"/>
          <p:cNvSpPr txBox="1"/>
          <p:nvPr/>
        </p:nvSpPr>
        <p:spPr>
          <a:xfrm>
            <a:off x="2819400" y="1371600"/>
            <a:ext cx="3200400" cy="646331"/>
          </a:xfrm>
          <a:prstGeom prst="rect">
            <a:avLst/>
          </a:prstGeom>
          <a:noFill/>
        </p:spPr>
        <p:txBody>
          <a:bodyPr wrap="square" rtlCol="0">
            <a:spAutoFit/>
          </a:bodyPr>
          <a:lstStyle/>
          <a:p>
            <a:pPr algn="ctr"/>
            <a:r>
              <a:rPr lang="en-US" sz="1800" dirty="0" smtClean="0"/>
              <a:t>Transport / network layer</a:t>
            </a:r>
          </a:p>
          <a:p>
            <a:pPr algn="ctr"/>
            <a:r>
              <a:rPr lang="en-US" sz="1800" dirty="0" smtClean="0"/>
              <a:t>protocol wrappers</a:t>
            </a:r>
            <a:endParaRPr lang="en-US" sz="1800" dirty="0"/>
          </a:p>
        </p:txBody>
      </p:sp>
      <p:sp>
        <p:nvSpPr>
          <p:cNvPr id="27" name="TextBox 26"/>
          <p:cNvSpPr txBox="1"/>
          <p:nvPr/>
        </p:nvSpPr>
        <p:spPr>
          <a:xfrm>
            <a:off x="609600" y="2831068"/>
            <a:ext cx="1447800" cy="369332"/>
          </a:xfrm>
          <a:prstGeom prst="rect">
            <a:avLst/>
          </a:prstGeom>
          <a:noFill/>
        </p:spPr>
        <p:txBody>
          <a:bodyPr wrap="square" rtlCol="0">
            <a:spAutoFit/>
          </a:bodyPr>
          <a:lstStyle/>
          <a:p>
            <a:r>
              <a:rPr lang="en-US" sz="1800" dirty="0" smtClean="0">
                <a:solidFill>
                  <a:schemeClr val="tx1">
                    <a:lumMod val="50000"/>
                    <a:lumOff val="50000"/>
                  </a:schemeClr>
                </a:solidFill>
              </a:rPr>
              <a:t>header</a:t>
            </a:r>
          </a:p>
        </p:txBody>
      </p:sp>
      <p:sp>
        <p:nvSpPr>
          <p:cNvPr id="28" name="TextBox 27"/>
          <p:cNvSpPr txBox="1"/>
          <p:nvPr/>
        </p:nvSpPr>
        <p:spPr>
          <a:xfrm>
            <a:off x="7086600" y="2831068"/>
            <a:ext cx="1447800" cy="369332"/>
          </a:xfrm>
          <a:prstGeom prst="rect">
            <a:avLst/>
          </a:prstGeom>
          <a:noFill/>
        </p:spPr>
        <p:txBody>
          <a:bodyPr wrap="square" rtlCol="0">
            <a:spAutoFit/>
          </a:bodyPr>
          <a:lstStyle/>
          <a:p>
            <a:pPr algn="r"/>
            <a:r>
              <a:rPr lang="en-US" sz="1800" dirty="0" smtClean="0">
                <a:solidFill>
                  <a:schemeClr val="tx1">
                    <a:lumMod val="50000"/>
                    <a:lumOff val="50000"/>
                  </a:schemeClr>
                </a:solidFill>
              </a:rPr>
              <a:t>trailer</a:t>
            </a:r>
          </a:p>
        </p:txBody>
      </p:sp>
      <p:sp>
        <p:nvSpPr>
          <p:cNvPr id="29" name="Right Brace 28"/>
          <p:cNvSpPr/>
          <p:nvPr/>
        </p:nvSpPr>
        <p:spPr bwMode="auto">
          <a:xfrm>
            <a:off x="4191000" y="304800"/>
            <a:ext cx="228600" cy="5562600"/>
          </a:xfrm>
          <a:prstGeom prst="rightBrace">
            <a:avLst/>
          </a:prstGeom>
          <a:noFill/>
          <a:ln w="9525" cap="flat" cmpd="sng" algn="ctr">
            <a:solidFill>
              <a:schemeClr val="tx1"/>
            </a:solidFill>
            <a:prstDash val="solid"/>
            <a:round/>
            <a:headEnd type="none" w="med" len="med"/>
            <a:tailEnd type="none" w="med" len="med"/>
          </a:ln>
          <a:effectLst/>
          <a:scene3d>
            <a:camera prst="orthographicFront">
              <a:rot lat="0" lon="0" rev="162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0" name="TextBox 29"/>
          <p:cNvSpPr txBox="1"/>
          <p:nvPr/>
        </p:nvSpPr>
        <p:spPr>
          <a:xfrm>
            <a:off x="2971800" y="3276600"/>
            <a:ext cx="2590800" cy="369332"/>
          </a:xfrm>
          <a:prstGeom prst="rect">
            <a:avLst/>
          </a:prstGeom>
          <a:noFill/>
        </p:spPr>
        <p:txBody>
          <a:bodyPr wrap="square" rtlCol="0">
            <a:spAutoFit/>
          </a:bodyPr>
          <a:lstStyle/>
          <a:p>
            <a:pPr algn="ctr"/>
            <a:r>
              <a:rPr lang="en-US" sz="1800" dirty="0" smtClean="0"/>
              <a:t>PX Parcel</a:t>
            </a:r>
          </a:p>
        </p:txBody>
      </p:sp>
      <p:sp>
        <p:nvSpPr>
          <p:cNvPr id="31" name="TextBox 30"/>
          <p:cNvSpPr txBox="1"/>
          <p:nvPr/>
        </p:nvSpPr>
        <p:spPr>
          <a:xfrm>
            <a:off x="609600" y="4267200"/>
            <a:ext cx="7924800" cy="646331"/>
          </a:xfrm>
          <a:prstGeom prst="rect">
            <a:avLst/>
          </a:prstGeom>
          <a:noFill/>
        </p:spPr>
        <p:txBody>
          <a:bodyPr wrap="square" rtlCol="0">
            <a:spAutoFit/>
          </a:bodyPr>
          <a:lstStyle/>
          <a:p>
            <a:r>
              <a:rPr lang="en-US" sz="1800" dirty="0" smtClean="0"/>
              <a:t>Parcels may utilize underlying communication protocol fields to minimize</a:t>
            </a:r>
          </a:p>
          <a:p>
            <a:r>
              <a:rPr lang="en-US" sz="1800" dirty="0" smtClean="0"/>
              <a:t>the message footprint (e.g. destination address, checksum)</a:t>
            </a:r>
            <a:endParaRPr lang="en-US" sz="1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838200" y="6019800"/>
            <a:ext cx="8229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2" name="TextBox 11"/>
          <p:cNvSpPr txBox="1"/>
          <p:nvPr/>
        </p:nvSpPr>
        <p:spPr>
          <a:xfrm>
            <a:off x="4267200" y="1524000"/>
            <a:ext cx="1219200" cy="584775"/>
          </a:xfrm>
          <a:prstGeom prst="rect">
            <a:avLst/>
          </a:prstGeom>
          <a:noFill/>
        </p:spPr>
        <p:txBody>
          <a:bodyPr wrap="square" rtlCol="0">
            <a:spAutoFit/>
          </a:bodyPr>
          <a:lstStyle/>
          <a:p>
            <a:r>
              <a:rPr lang="en-US" sz="1600" dirty="0" smtClean="0"/>
              <a:t>Parcel </a:t>
            </a:r>
            <a:br>
              <a:rPr lang="en-US" sz="1600" dirty="0" smtClean="0"/>
            </a:br>
            <a:r>
              <a:rPr lang="en-US" sz="1600" dirty="0" smtClean="0"/>
              <a:t>Class Buffer</a:t>
            </a:r>
            <a:endParaRPr lang="en-US" sz="1600" dirty="0"/>
          </a:p>
        </p:txBody>
      </p:sp>
      <p:cxnSp>
        <p:nvCxnSpPr>
          <p:cNvPr id="27" name="Straight Connector 26"/>
          <p:cNvCxnSpPr>
            <a:stCxn id="8" idx="3"/>
          </p:cNvCxnSpPr>
          <p:nvPr/>
        </p:nvCxnSpPr>
        <p:spPr>
          <a:xfrm>
            <a:off x="7935011" y="3886689"/>
            <a:ext cx="992981" cy="267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0" idx="2"/>
            <a:endCxn id="8" idx="0"/>
          </p:cNvCxnSpPr>
          <p:nvPr/>
        </p:nvCxnSpPr>
        <p:spPr>
          <a:xfrm rot="16200000" flipH="1">
            <a:off x="6495805" y="2599883"/>
            <a:ext cx="2030000" cy="1021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8" idx="1"/>
          </p:cNvCxnSpPr>
          <p:nvPr/>
        </p:nvCxnSpPr>
        <p:spPr>
          <a:xfrm rot="10800000">
            <a:off x="6400801" y="3886201"/>
            <a:ext cx="696011" cy="48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9" idx="0"/>
          </p:cNvCxnSpPr>
          <p:nvPr/>
        </p:nvCxnSpPr>
        <p:spPr>
          <a:xfrm rot="5400000">
            <a:off x="4648678" y="5828824"/>
            <a:ext cx="533398" cy="95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 idx="3"/>
          </p:cNvCxnSpPr>
          <p:nvPr/>
        </p:nvCxnSpPr>
        <p:spPr>
          <a:xfrm>
            <a:off x="2057400" y="1200738"/>
            <a:ext cx="4953000" cy="942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9" name="Shape 48"/>
          <p:cNvCxnSpPr/>
          <p:nvPr/>
        </p:nvCxnSpPr>
        <p:spPr>
          <a:xfrm flipV="1">
            <a:off x="2438400" y="1391826"/>
            <a:ext cx="4572000" cy="1103724"/>
          </a:xfrm>
          <a:prstGeom prst="bentConnector3">
            <a:avLst>
              <a:gd name="adj1" fmla="val -208"/>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90600" y="4186241"/>
            <a:ext cx="1524000" cy="347659"/>
          </a:xfrm>
          <a:prstGeom prst="rect">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latin typeface="Calibri" pitchFamily="34" charset="0"/>
              </a:rPr>
              <a:t>Thread Create</a:t>
            </a:r>
            <a:endParaRPr lang="en-US" sz="1800" dirty="0">
              <a:solidFill>
                <a:schemeClr val="tx1"/>
              </a:solidFill>
              <a:latin typeface="Calibri" pitchFamily="34" charset="0"/>
            </a:endParaRPr>
          </a:p>
        </p:txBody>
      </p:sp>
      <p:sp>
        <p:nvSpPr>
          <p:cNvPr id="7" name="Rectangle 6"/>
          <p:cNvSpPr/>
          <p:nvPr/>
        </p:nvSpPr>
        <p:spPr>
          <a:xfrm>
            <a:off x="1676400" y="4724400"/>
            <a:ext cx="1066800" cy="762000"/>
          </a:xfrm>
          <a:prstGeom prst="rect">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latin typeface="Calibri" pitchFamily="34" charset="0"/>
              </a:rPr>
              <a:t>Thread Manager Interface</a:t>
            </a:r>
            <a:endParaRPr lang="en-US" sz="1800" dirty="0">
              <a:solidFill>
                <a:schemeClr val="tx1"/>
              </a:solidFill>
              <a:latin typeface="Calibri" pitchFamily="34" charset="0"/>
            </a:endParaRPr>
          </a:p>
        </p:txBody>
      </p:sp>
      <p:sp>
        <p:nvSpPr>
          <p:cNvPr id="8" name="Rectangle 7"/>
          <p:cNvSpPr/>
          <p:nvPr/>
        </p:nvSpPr>
        <p:spPr>
          <a:xfrm>
            <a:off x="7096811" y="3619989"/>
            <a:ext cx="838200" cy="533400"/>
          </a:xfrm>
          <a:prstGeom prst="rect">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latin typeface="Calibri" pitchFamily="34" charset="0"/>
              </a:rPr>
              <a:t>Packet Buffer</a:t>
            </a:r>
            <a:endParaRPr lang="en-US" sz="1800" dirty="0">
              <a:solidFill>
                <a:schemeClr val="tx1"/>
              </a:solidFill>
              <a:latin typeface="Calibri" pitchFamily="34" charset="0"/>
            </a:endParaRPr>
          </a:p>
        </p:txBody>
      </p:sp>
      <p:sp>
        <p:nvSpPr>
          <p:cNvPr id="9" name="Rectangle 8"/>
          <p:cNvSpPr/>
          <p:nvPr/>
        </p:nvSpPr>
        <p:spPr>
          <a:xfrm>
            <a:off x="3429000" y="6096000"/>
            <a:ext cx="2971800" cy="533400"/>
          </a:xfrm>
          <a:prstGeom prst="rect">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latin typeface="Calibri" pitchFamily="34" charset="0"/>
              </a:rPr>
              <a:t>Primitives</a:t>
            </a:r>
            <a:endParaRPr lang="en-US" sz="1800" dirty="0">
              <a:solidFill>
                <a:schemeClr val="tx1"/>
              </a:solidFill>
              <a:latin typeface="Calibri" pitchFamily="34" charset="0"/>
            </a:endParaRPr>
          </a:p>
        </p:txBody>
      </p:sp>
      <p:sp>
        <p:nvSpPr>
          <p:cNvPr id="13" name="TextBox 12"/>
          <p:cNvSpPr txBox="1"/>
          <p:nvPr/>
        </p:nvSpPr>
        <p:spPr>
          <a:xfrm>
            <a:off x="8048527" y="3591610"/>
            <a:ext cx="990600" cy="338554"/>
          </a:xfrm>
          <a:prstGeom prst="rect">
            <a:avLst/>
          </a:prstGeom>
          <a:noFill/>
        </p:spPr>
        <p:txBody>
          <a:bodyPr wrap="square" rtlCol="0">
            <a:spAutoFit/>
          </a:bodyPr>
          <a:lstStyle/>
          <a:p>
            <a:r>
              <a:rPr lang="en-US" sz="1600" dirty="0" smtClean="0"/>
              <a:t>from  NIC</a:t>
            </a:r>
            <a:endParaRPr lang="en-US" sz="1600" dirty="0"/>
          </a:p>
        </p:txBody>
      </p:sp>
      <p:grpSp>
        <p:nvGrpSpPr>
          <p:cNvPr id="2" name="Group 56"/>
          <p:cNvGrpSpPr/>
          <p:nvPr/>
        </p:nvGrpSpPr>
        <p:grpSpPr>
          <a:xfrm>
            <a:off x="2743200" y="2514600"/>
            <a:ext cx="685800" cy="457200"/>
            <a:chOff x="2743200" y="2667000"/>
            <a:chExt cx="685800" cy="457200"/>
          </a:xfrm>
        </p:grpSpPr>
        <p:cxnSp>
          <p:nvCxnSpPr>
            <p:cNvPr id="47" name="Straight Arrow Connector 46"/>
            <p:cNvCxnSpPr>
              <a:stCxn id="45" idx="1"/>
              <a:endCxn id="5" idx="3"/>
            </p:cNvCxnSpPr>
            <p:nvPr/>
          </p:nvCxnSpPr>
          <p:spPr>
            <a:xfrm rot="10800000" flipV="1">
              <a:off x="2743200" y="2895600"/>
              <a:ext cx="533400" cy="39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5" name="Left Brace 44"/>
            <p:cNvSpPr/>
            <p:nvPr/>
          </p:nvSpPr>
          <p:spPr>
            <a:xfrm>
              <a:off x="3276600" y="2667000"/>
              <a:ext cx="152400" cy="457200"/>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p:cNvSpPr/>
          <p:nvPr/>
        </p:nvSpPr>
        <p:spPr>
          <a:xfrm>
            <a:off x="1524000" y="2476892"/>
            <a:ext cx="1219200" cy="838200"/>
          </a:xfrm>
          <a:prstGeom prst="rect">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latin typeface="Calibri" pitchFamily="34" charset="0"/>
              </a:rPr>
              <a:t>Data  Movement Control</a:t>
            </a:r>
            <a:endParaRPr lang="en-US" sz="1800" dirty="0">
              <a:solidFill>
                <a:schemeClr val="tx1"/>
              </a:solidFill>
              <a:latin typeface="Calibri" pitchFamily="34" charset="0"/>
            </a:endParaRPr>
          </a:p>
        </p:txBody>
      </p:sp>
      <p:sp>
        <p:nvSpPr>
          <p:cNvPr id="3" name="Rectangle 2"/>
          <p:cNvSpPr/>
          <p:nvPr/>
        </p:nvSpPr>
        <p:spPr>
          <a:xfrm>
            <a:off x="304800" y="934038"/>
            <a:ext cx="1752600" cy="533400"/>
          </a:xfrm>
          <a:prstGeom prst="rect">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latin typeface="Calibri" pitchFamily="34" charset="0"/>
              </a:rPr>
              <a:t>Atomic </a:t>
            </a:r>
            <a:br>
              <a:rPr lang="en-US" sz="1800" dirty="0" smtClean="0">
                <a:solidFill>
                  <a:schemeClr val="tx1"/>
                </a:solidFill>
                <a:latin typeface="Calibri" pitchFamily="34" charset="0"/>
              </a:rPr>
            </a:br>
            <a:r>
              <a:rPr lang="en-US" sz="1800" dirty="0" smtClean="0">
                <a:solidFill>
                  <a:schemeClr val="tx1"/>
                </a:solidFill>
                <a:latin typeface="Calibri" pitchFamily="34" charset="0"/>
              </a:rPr>
              <a:t>DMA  Ops</a:t>
            </a:r>
            <a:endParaRPr lang="en-US" sz="1800" dirty="0">
              <a:solidFill>
                <a:schemeClr val="tx1"/>
              </a:solidFill>
              <a:latin typeface="Calibri" pitchFamily="34" charset="0"/>
            </a:endParaRPr>
          </a:p>
        </p:txBody>
      </p:sp>
      <p:cxnSp>
        <p:nvCxnSpPr>
          <p:cNvPr id="59" name="Straight Arrow Connector 58"/>
          <p:cNvCxnSpPr>
            <a:stCxn id="60" idx="1"/>
            <a:endCxn id="3" idx="2"/>
          </p:cNvCxnSpPr>
          <p:nvPr/>
        </p:nvCxnSpPr>
        <p:spPr>
          <a:xfrm rot="10800000">
            <a:off x="1181100" y="1467438"/>
            <a:ext cx="2095500" cy="2266362"/>
          </a:xfrm>
          <a:prstGeom prst="bentConnector2">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0" name="Left Brace 59"/>
          <p:cNvSpPr/>
          <p:nvPr/>
        </p:nvSpPr>
        <p:spPr>
          <a:xfrm>
            <a:off x="3276600" y="3505200"/>
            <a:ext cx="152400" cy="457200"/>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7" name="Straight Arrow Connector 66"/>
          <p:cNvCxnSpPr>
            <a:stCxn id="6" idx="3"/>
          </p:cNvCxnSpPr>
          <p:nvPr/>
        </p:nvCxnSpPr>
        <p:spPr>
          <a:xfrm>
            <a:off x="2514600" y="4360071"/>
            <a:ext cx="914400" cy="1032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72" name="Shape 71"/>
          <p:cNvCxnSpPr>
            <a:stCxn id="9" idx="1"/>
          </p:cNvCxnSpPr>
          <p:nvPr/>
        </p:nvCxnSpPr>
        <p:spPr>
          <a:xfrm rot="10800000">
            <a:off x="685800" y="1447800"/>
            <a:ext cx="2743200" cy="4914900"/>
          </a:xfrm>
          <a:prstGeom prst="bentConnector2">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2743200" y="4905375"/>
            <a:ext cx="685800" cy="3175"/>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2743200" y="5133975"/>
            <a:ext cx="685800" cy="3175"/>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78" name="Elbow Connector 77"/>
          <p:cNvCxnSpPr/>
          <p:nvPr/>
        </p:nvCxnSpPr>
        <p:spPr>
          <a:xfrm rot="5400000" flipH="1" flipV="1">
            <a:off x="6210300" y="1638300"/>
            <a:ext cx="1143000" cy="914400"/>
          </a:xfrm>
          <a:prstGeom prst="bentConnector3">
            <a:avLst>
              <a:gd name="adj1" fmla="val 8348"/>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87" name="Elbow Connector 86"/>
          <p:cNvCxnSpPr>
            <a:endCxn id="7" idx="1"/>
          </p:cNvCxnSpPr>
          <p:nvPr/>
        </p:nvCxnSpPr>
        <p:spPr>
          <a:xfrm rot="16200000" flipH="1">
            <a:off x="1271588" y="4700587"/>
            <a:ext cx="581025" cy="228600"/>
          </a:xfrm>
          <a:prstGeom prst="bentConnector2">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30" name="Title 1"/>
          <p:cNvSpPr>
            <a:spLocks noGrp="1"/>
          </p:cNvSpPr>
          <p:nvPr>
            <p:ph type="title"/>
          </p:nvPr>
        </p:nvSpPr>
        <p:spPr>
          <a:xfrm>
            <a:off x="152400" y="152400"/>
            <a:ext cx="8229600" cy="838200"/>
          </a:xfrm>
        </p:spPr>
        <p:txBody>
          <a:bodyPr>
            <a:normAutofit/>
          </a:bodyPr>
          <a:lstStyle/>
          <a:p>
            <a:r>
              <a:rPr lang="en-US" sz="3200" dirty="0" smtClean="0">
                <a:latin typeface="Arial" pitchFamily="34" charset="0"/>
                <a:cs typeface="Arial" pitchFamily="34" charset="0"/>
              </a:rPr>
              <a:t>Parcel Handler Implementation</a:t>
            </a:r>
            <a:endParaRPr lang="en-US" sz="3200" dirty="0">
              <a:latin typeface="Arial" pitchFamily="34" charset="0"/>
              <a:cs typeface="Arial" pitchFamily="34" charset="0"/>
            </a:endParaRPr>
          </a:p>
        </p:txBody>
      </p:sp>
      <p:sp>
        <p:nvSpPr>
          <p:cNvPr id="31" name="Slide Number Placeholder 5"/>
          <p:cNvSpPr>
            <a:spLocks noGrp="1"/>
          </p:cNvSpPr>
          <p:nvPr>
            <p:ph type="sldNum" sz="quarter" idx="4294967295"/>
          </p:nvPr>
        </p:nvSpPr>
        <p:spPr>
          <a:xfrm>
            <a:off x="6553200" y="6248400"/>
            <a:ext cx="1905000" cy="457200"/>
          </a:xfrm>
          <a:prstGeom prst="rect">
            <a:avLst/>
          </a:prstGeom>
        </p:spPr>
        <p:txBody>
          <a:bodyPr/>
          <a:lstStyle/>
          <a:p>
            <a:fld id="{8C766E88-AC33-4E6E-A88D-D7C1186A5813}" type="slidenum">
              <a:rPr lang="en-US"/>
              <a:pPr/>
              <a:t>29</a:t>
            </a:fld>
            <a:endParaRPr lang="en-US" dirty="0"/>
          </a:p>
        </p:txBody>
      </p:sp>
      <p:graphicFrame>
        <p:nvGraphicFramePr>
          <p:cNvPr id="11" name="Table 10"/>
          <p:cNvGraphicFramePr>
            <a:graphicFrameLocks noGrp="1"/>
          </p:cNvGraphicFramePr>
          <p:nvPr/>
        </p:nvGraphicFramePr>
        <p:xfrm>
          <a:off x="3429000" y="2366101"/>
          <a:ext cx="2971800" cy="3445267"/>
        </p:xfrm>
        <a:graphic>
          <a:graphicData uri="http://schemas.openxmlformats.org/drawingml/2006/table">
            <a:tbl>
              <a:tblPr firstRow="1" bandRow="1">
                <a:tableStyleId>{5940675A-B579-460E-94D1-54222C63F5DA}</a:tableStyleId>
              </a:tblPr>
              <a:tblGrid>
                <a:gridCol w="2971800"/>
              </a:tblGrid>
              <a:tr h="400741">
                <a:tc>
                  <a:txBody>
                    <a:bodyPr/>
                    <a:lstStyle/>
                    <a:p>
                      <a:r>
                        <a:rPr lang="en-US" dirty="0" smtClean="0"/>
                        <a:t>Data block store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r>
              <a:tr h="400741">
                <a:tc>
                  <a:txBody>
                    <a:bodyPr/>
                    <a:lstStyle/>
                    <a:p>
                      <a:r>
                        <a:rPr lang="en-US" dirty="0" smtClean="0"/>
                        <a:t>Data block request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r>
              <a:tr h="400741">
                <a:tc>
                  <a:txBody>
                    <a:bodyPr/>
                    <a:lstStyle/>
                    <a:p>
                      <a:r>
                        <a:rPr lang="en-US" dirty="0" smtClean="0"/>
                        <a:t>Atomic data operations  &amp; L/S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r>
              <a:tr h="400741">
                <a:tc>
                  <a:txBody>
                    <a:bodyPr/>
                    <a:lstStyle/>
                    <a:p>
                      <a:r>
                        <a:rPr lang="en-US" dirty="0" smtClean="0"/>
                        <a:t>Basic LCO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r>
              <a:tr h="400741">
                <a:tc>
                  <a:txBody>
                    <a:bodyPr/>
                    <a:lstStyle/>
                    <a:p>
                      <a:r>
                        <a:rPr lang="en-US" dirty="0" smtClean="0"/>
                        <a:t>Thread &amp; OS instantiation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400741">
                <a:tc>
                  <a:txBody>
                    <a:bodyPr/>
                    <a:lstStyle/>
                    <a:p>
                      <a:r>
                        <a:rPr lang="en-US" dirty="0" smtClean="0"/>
                        <a:t>Thread load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400741">
                <a:tc>
                  <a:txBody>
                    <a:bodyPr/>
                    <a:lstStyle/>
                    <a:p>
                      <a:r>
                        <a:rPr lang="en-US" dirty="0" smtClean="0"/>
                        <a:t>Thread management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400741">
                <a:tc>
                  <a:txBody>
                    <a:bodyPr/>
                    <a:lstStyle/>
                    <a:p>
                      <a:r>
                        <a:rPr lang="en-US" dirty="0" smtClean="0"/>
                        <a:t>Hardware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450E"/>
                    </a:solidFill>
                  </a:tcPr>
                </a:tc>
              </a:tr>
            </a:tbl>
          </a:graphicData>
        </a:graphic>
      </p:graphicFrame>
      <p:sp>
        <p:nvSpPr>
          <p:cNvPr id="10" name="Rectangle 9"/>
          <p:cNvSpPr/>
          <p:nvPr/>
        </p:nvSpPr>
        <p:spPr>
          <a:xfrm>
            <a:off x="7010400" y="1056589"/>
            <a:ext cx="990600" cy="533400"/>
          </a:xfrm>
          <a:prstGeom prst="rect">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latin typeface="Calibri" pitchFamily="34" charset="0"/>
              </a:rPr>
              <a:t>Memory</a:t>
            </a:r>
            <a:endParaRPr lang="en-US" sz="1800" dirty="0">
              <a:solidFill>
                <a:schemeClr val="tx1"/>
              </a:solidFill>
              <a:latin typeface="Calibri" pitchFamily="34" charset="0"/>
            </a:endParaRPr>
          </a:p>
        </p:txBody>
      </p:sp>
    </p:spTree>
    <p:extLst>
      <p:ext uri="{BB962C8B-B14F-4D97-AF65-F5344CB8AC3E}">
        <p14:creationId xmlns:p14="http://schemas.microsoft.com/office/powerpoint/2010/main" val="3418933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Jack in China</a:t>
            </a:r>
            <a:endParaRPr lang="en-US" dirty="0"/>
          </a:p>
        </p:txBody>
      </p:sp>
      <p:sp>
        <p:nvSpPr>
          <p:cNvPr id="3" name="Footer Placeholder 2"/>
          <p:cNvSpPr>
            <a:spLocks noGrp="1"/>
          </p:cNvSpPr>
          <p:nvPr>
            <p:ph type="ftr" sz="quarter" idx="10"/>
          </p:nvPr>
        </p:nvSpPr>
        <p:spPr/>
        <p:txBody>
          <a:bodyPr/>
          <a:lstStyle/>
          <a:p>
            <a:pPr>
              <a:defRPr/>
            </a:pPr>
            <a:r>
              <a:rPr lang="en-US" smtClean="0"/>
              <a:t>DEPARTMENT OF COMPUTER SCIENCE  @ </a:t>
            </a:r>
            <a:br>
              <a:rPr lang="en-US" smtClean="0"/>
            </a:br>
            <a:r>
              <a:rPr lang="en-US" b="1" smtClean="0"/>
              <a:t>L</a:t>
            </a:r>
            <a:r>
              <a:rPr lang="en-US" smtClean="0"/>
              <a:t>OUISIANA STATE UNIVERSITY</a:t>
            </a:r>
            <a:endParaRPr lang="en-US"/>
          </a:p>
        </p:txBody>
      </p:sp>
      <p:sp>
        <p:nvSpPr>
          <p:cNvPr id="4" name="Slide Number Placeholder 3"/>
          <p:cNvSpPr>
            <a:spLocks noGrp="1"/>
          </p:cNvSpPr>
          <p:nvPr>
            <p:ph type="sldNum" sz="quarter" idx="11"/>
          </p:nvPr>
        </p:nvSpPr>
        <p:spPr/>
        <p:txBody>
          <a:bodyPr/>
          <a:lstStyle/>
          <a:p>
            <a:pPr>
              <a:defRPr/>
            </a:pPr>
            <a:fld id="{318017EB-1E20-431D-B077-A31B99EC4E0F}" type="slidenum">
              <a:rPr lang="en-US" smtClean="0"/>
              <a:pPr>
                <a:defRPr/>
              </a:pPr>
              <a:t>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38200"/>
            <a:ext cx="7848600" cy="5886450"/>
          </a:xfrm>
          <a:prstGeom prst="rect">
            <a:avLst/>
          </a:prstGeom>
        </p:spPr>
      </p:pic>
    </p:spTree>
    <p:extLst>
      <p:ext uri="{BB962C8B-B14F-4D97-AF65-F5344CB8AC3E}">
        <p14:creationId xmlns:p14="http://schemas.microsoft.com/office/powerpoint/2010/main" val="3391933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HPX Runtime System</a:t>
            </a:r>
            <a:endParaRPr lang="en-US" dirty="0"/>
          </a:p>
        </p:txBody>
      </p:sp>
      <p:sp>
        <p:nvSpPr>
          <p:cNvPr id="3" name="Footer Placeholder 2"/>
          <p:cNvSpPr>
            <a:spLocks noGrp="1"/>
          </p:cNvSpPr>
          <p:nvPr>
            <p:ph type="ftr" sz="quarter" idx="10"/>
          </p:nvPr>
        </p:nvSpPr>
        <p:spPr/>
        <p:txBody>
          <a:bodyPr/>
          <a:lstStyle/>
          <a:p>
            <a:pPr>
              <a:defRPr/>
            </a:pPr>
            <a:r>
              <a:rPr lang="en-US" smtClean="0"/>
              <a:t>DEPARTMENT OF COMPUTER SCIENCE  @ </a:t>
            </a:r>
            <a:br>
              <a:rPr lang="en-US" smtClean="0"/>
            </a:br>
            <a:r>
              <a:rPr lang="en-US" b="1" smtClean="0"/>
              <a:t>L</a:t>
            </a:r>
            <a:r>
              <a:rPr lang="en-US" smtClean="0"/>
              <a:t>OUISIANA STATE UNIVERSITY</a:t>
            </a:r>
            <a:endParaRPr lang="en-US"/>
          </a:p>
        </p:txBody>
      </p:sp>
      <p:sp>
        <p:nvSpPr>
          <p:cNvPr id="4" name="Slide Number Placeholder 3"/>
          <p:cNvSpPr>
            <a:spLocks noGrp="1"/>
          </p:cNvSpPr>
          <p:nvPr>
            <p:ph type="sldNum" sz="quarter" idx="11"/>
          </p:nvPr>
        </p:nvSpPr>
        <p:spPr/>
        <p:txBody>
          <a:bodyPr/>
          <a:lstStyle/>
          <a:p>
            <a:pPr>
              <a:defRPr/>
            </a:pPr>
            <a:fld id="{318017EB-1E20-431D-B077-A31B99EC4E0F}" type="slidenum">
              <a:rPr lang="en-US" smtClean="0"/>
              <a:pPr>
                <a:defRPr/>
              </a:pPr>
              <a:t>30</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110" y="1756916"/>
            <a:ext cx="7393781" cy="333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573040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Fibonacci Sequence</a:t>
            </a:r>
            <a:endParaRPr lang="en-US" dirty="0"/>
          </a:p>
        </p:txBody>
      </p:sp>
      <p:graphicFrame>
        <p:nvGraphicFramePr>
          <p:cNvPr id="6" name="Chart 5"/>
          <p:cNvGraphicFramePr/>
          <p:nvPr/>
        </p:nvGraphicFramePr>
        <p:xfrm>
          <a:off x="533400" y="1295400"/>
          <a:ext cx="80772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74738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HPX for Variable Threads</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1143000" y="1295400"/>
            <a:ext cx="6510123" cy="5105400"/>
          </a:xfrm>
          <a:prstGeom prst="rect">
            <a:avLst/>
          </a:prstGeom>
          <a:noFill/>
          <a:ln w="9525">
            <a:noFill/>
            <a:miter lim="800000"/>
            <a:headEnd/>
            <a:tailEnd/>
          </a:ln>
          <a:effectLst/>
        </p:spPr>
      </p:pic>
    </p:spTree>
    <p:extLst>
      <p:ext uri="{BB962C8B-B14F-4D97-AF65-F5344CB8AC3E}">
        <p14:creationId xmlns:p14="http://schemas.microsoft.com/office/powerpoint/2010/main" val="19493010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smtClean="0"/>
              <a:t>Application: Adaptive Mesh Refinement</a:t>
            </a:r>
            <a:br>
              <a:rPr lang="en-US" sz="3600" dirty="0" smtClean="0"/>
            </a:br>
            <a:r>
              <a:rPr lang="en-US" sz="3600" dirty="0" smtClean="0"/>
              <a:t>(AMR) for Astrophysics simulations</a:t>
            </a:r>
            <a:endParaRPr lang="en-US" sz="3600" dirty="0"/>
          </a:p>
        </p:txBody>
      </p:sp>
      <p:grpSp>
        <p:nvGrpSpPr>
          <p:cNvPr id="2" name="Group 8"/>
          <p:cNvGrpSpPr/>
          <p:nvPr/>
        </p:nvGrpSpPr>
        <p:grpSpPr>
          <a:xfrm>
            <a:off x="3200400" y="4753658"/>
            <a:ext cx="5765401" cy="1478131"/>
            <a:chOff x="1600200" y="4343400"/>
            <a:chExt cx="7365601" cy="1888390"/>
          </a:xfrm>
        </p:grpSpPr>
        <p:pic>
          <p:nvPicPr>
            <p:cNvPr id="1026" name="Picture 2"/>
            <p:cNvPicPr>
              <a:picLocks noChangeAspect="1" noChangeArrowheads="1"/>
            </p:cNvPicPr>
            <p:nvPr/>
          </p:nvPicPr>
          <p:blipFill>
            <a:blip r:embed="rId3" cstate="print"/>
            <a:srcRect/>
            <a:stretch>
              <a:fillRect/>
            </a:stretch>
          </p:blipFill>
          <p:spPr bwMode="auto">
            <a:xfrm>
              <a:off x="1600200" y="4343400"/>
              <a:ext cx="2439457" cy="18509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038600" y="4343400"/>
              <a:ext cx="2445254" cy="1855348"/>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477000" y="4343400"/>
              <a:ext cx="2488801" cy="1888390"/>
            </a:xfrm>
            <a:prstGeom prst="rect">
              <a:avLst/>
            </a:prstGeom>
            <a:noFill/>
            <a:ln w="9525">
              <a:noFill/>
              <a:miter lim="800000"/>
              <a:headEnd/>
              <a:tailEnd/>
            </a:ln>
          </p:spPr>
        </p:pic>
      </p:grpSp>
      <p:pic>
        <p:nvPicPr>
          <p:cNvPr id="10" name="Content Placeholder 5" descr="bhns_magnetic.jpg"/>
          <p:cNvPicPr>
            <a:picLocks noGrp="1" noChangeAspect="1"/>
          </p:cNvPicPr>
          <p:nvPr>
            <p:ph idx="1"/>
          </p:nvPr>
        </p:nvPicPr>
        <p:blipFill>
          <a:blip r:embed="rId6" cstate="print"/>
          <a:stretch>
            <a:fillRect/>
          </a:stretch>
        </p:blipFill>
        <p:spPr>
          <a:xfrm>
            <a:off x="152400" y="4114800"/>
            <a:ext cx="2987709" cy="2098222"/>
          </a:xfrm>
        </p:spPr>
      </p:pic>
      <p:pic>
        <p:nvPicPr>
          <p:cNvPr id="1030" name="Picture 6"/>
          <p:cNvPicPr>
            <a:picLocks noChangeAspect="1" noChangeArrowheads="1"/>
          </p:cNvPicPr>
          <p:nvPr/>
        </p:nvPicPr>
        <p:blipFill>
          <a:blip r:embed="rId7" cstate="print"/>
          <a:srcRect/>
          <a:stretch>
            <a:fillRect/>
          </a:stretch>
        </p:blipFill>
        <p:spPr bwMode="auto">
          <a:xfrm>
            <a:off x="152400" y="1524001"/>
            <a:ext cx="2999619" cy="2362200"/>
          </a:xfrm>
          <a:prstGeom prst="rect">
            <a:avLst/>
          </a:prstGeom>
          <a:noFill/>
          <a:ln w="9525">
            <a:noFill/>
            <a:miter lim="800000"/>
            <a:headEnd/>
            <a:tailEnd/>
          </a:ln>
        </p:spPr>
      </p:pic>
      <p:sp>
        <p:nvSpPr>
          <p:cNvPr id="14" name="Content Placeholder 2"/>
          <p:cNvSpPr txBox="1">
            <a:spLocks/>
          </p:cNvSpPr>
          <p:nvPr/>
        </p:nvSpPr>
        <p:spPr>
          <a:xfrm>
            <a:off x="3200400" y="1524000"/>
            <a:ext cx="5791200" cy="312420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Binary black hole and black hole neutron star mergers are LIGO candidates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AMR simulations of black holes typically scale very poorly</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Example: exploring critical collapse using</a:t>
            </a:r>
            <a:br>
              <a:rPr lang="en-US" sz="2800" dirty="0"/>
            </a:br>
            <a:r>
              <a:rPr lang="en-US" sz="2800" dirty="0" err="1"/>
              <a:t>Parallex</a:t>
            </a:r>
            <a:r>
              <a:rPr lang="en-US" sz="2800" dirty="0"/>
              <a:t> based AMR with </a:t>
            </a:r>
            <a:r>
              <a:rPr lang="en-US" sz="2800" dirty="0" smtClean="0"/>
              <a:t>quad-precision</a:t>
            </a:r>
            <a:r>
              <a:rPr lang="en-US" sz="2800" dirty="0"/>
              <a:t>.</a:t>
            </a:r>
          </a:p>
        </p:txBody>
      </p:sp>
      <p:pic>
        <p:nvPicPr>
          <p:cNvPr id="4" name="nlsm.mpg">
            <a:hlinkClick r:id="" action="ppaction://media"/>
          </p:cNvPr>
          <p:cNvPicPr>
            <a:picLocks noGrp="1" noRot="1" noChangeAspect="1"/>
          </p:cNvPicPr>
          <p:nvPr>
            <p:ph idx="1"/>
            <a:videoFile r:link="rId1"/>
          </p:nvPr>
        </p:nvPicPr>
        <p:blipFill>
          <a:blip r:embed="rId3" cstate="print"/>
          <a:stretch>
            <a:fillRect/>
          </a:stretch>
        </p:blipFill>
        <p:spPr>
          <a:xfrm>
            <a:off x="2133600" y="1219200"/>
            <a:ext cx="4876800" cy="487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HPX for AMR</a:t>
            </a:r>
            <a:endParaRPr lang="en-US" dirty="0"/>
          </a:p>
        </p:txBody>
      </p:sp>
      <p:grpSp>
        <p:nvGrpSpPr>
          <p:cNvPr id="3" name="Content Placeholder 3"/>
          <p:cNvGrpSpPr>
            <a:grpSpLocks noGrp="1"/>
          </p:cNvGrpSpPr>
          <p:nvPr/>
        </p:nvGrpSpPr>
        <p:grpSpPr>
          <a:xfrm>
            <a:off x="685800" y="1295400"/>
            <a:ext cx="7772400" cy="5105400"/>
            <a:chOff x="1295400" y="457200"/>
            <a:chExt cx="5943600" cy="3429000"/>
          </a:xfrm>
        </p:grpSpPr>
        <p:sp>
          <p:nvSpPr>
            <p:cNvPr id="5" name="Rectangle 4"/>
            <p:cNvSpPr/>
            <p:nvPr/>
          </p:nvSpPr>
          <p:spPr>
            <a:xfrm>
              <a:off x="1295400" y="1128222"/>
              <a:ext cx="5943600" cy="2329747"/>
            </a:xfrm>
            <a:prstGeom prst="rect">
              <a:avLst/>
            </a:prstGeom>
            <a:ln w="9525"/>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p:nvPr/>
          </p:nvCxnSpPr>
          <p:spPr>
            <a:xfrm flipV="1">
              <a:off x="3175518" y="2044844"/>
              <a:ext cx="1119673" cy="458311"/>
            </a:xfrm>
            <a:prstGeom prst="straightConnector1">
              <a:avLst/>
            </a:prstGeom>
            <a:ln w="28575">
              <a:solidFill>
                <a:schemeClr val="tx1"/>
              </a:solidFill>
              <a:prstDash val="sysDot"/>
              <a:headEnd type="oval" w="med" len="med"/>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4668416" y="2044844"/>
              <a:ext cx="1119673" cy="458311"/>
            </a:xfrm>
            <a:prstGeom prst="straightConnector1">
              <a:avLst/>
            </a:prstGeom>
            <a:ln w="28575">
              <a:solidFill>
                <a:schemeClr val="tx1"/>
              </a:solidFill>
              <a:prstDash val="sysDot"/>
              <a:headEnd type="oval" w="med" len="med"/>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668416" y="899067"/>
              <a:ext cx="1119673" cy="458311"/>
            </a:xfrm>
            <a:prstGeom prst="straightConnector1">
              <a:avLst/>
            </a:prstGeom>
            <a:ln w="28575">
              <a:solidFill>
                <a:schemeClr val="tx1"/>
              </a:solidFill>
              <a:headEnd type="oval" w="med" len="med"/>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175518" y="3190621"/>
              <a:ext cx="1119673" cy="458311"/>
            </a:xfrm>
            <a:prstGeom prst="straightConnector1">
              <a:avLst/>
            </a:prstGeom>
            <a:ln w="28575">
              <a:solidFill>
                <a:schemeClr val="tx1"/>
              </a:solidFill>
              <a:prstDash val="sysDot"/>
              <a:headEnd type="oval" w="med" len="med"/>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4253297" y="1127574"/>
              <a:ext cx="458311" cy="1296"/>
            </a:xfrm>
            <a:prstGeom prst="straightConnector1">
              <a:avLst/>
            </a:prstGeom>
            <a:ln w="28575">
              <a:solidFill>
                <a:schemeClr val="tx1"/>
              </a:solidFill>
              <a:headEnd type="oval" w="med" len="med"/>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3175518" y="899067"/>
              <a:ext cx="1119673" cy="458311"/>
            </a:xfrm>
            <a:prstGeom prst="straightConnector1">
              <a:avLst/>
            </a:prstGeom>
            <a:ln w="28575">
              <a:solidFill>
                <a:schemeClr val="tx1"/>
              </a:solidFill>
              <a:headEnd type="oval" w="med" len="med"/>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5" idx="0"/>
              <a:endCxn id="16" idx="2"/>
            </p:cNvCxnSpPr>
            <p:nvPr/>
          </p:nvCxnSpPr>
          <p:spPr>
            <a:xfrm rot="5400000" flipH="1" flipV="1">
              <a:off x="4253297" y="2273351"/>
              <a:ext cx="458311" cy="1296"/>
            </a:xfrm>
            <a:prstGeom prst="straightConnector1">
              <a:avLst/>
            </a:prstGeom>
            <a:ln w="28575">
              <a:solidFill>
                <a:schemeClr val="tx1"/>
              </a:solidFill>
              <a:headEnd type="oval" w="med" len="med"/>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3175518" y="2044844"/>
              <a:ext cx="1119673" cy="458311"/>
            </a:xfrm>
            <a:prstGeom prst="straightConnector1">
              <a:avLst/>
            </a:prstGeom>
            <a:ln w="28575">
              <a:solidFill>
                <a:schemeClr val="tx1"/>
              </a:solidFill>
              <a:headEnd type="oval" w="med" len="med"/>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668416" y="2044844"/>
              <a:ext cx="1119673" cy="458311"/>
            </a:xfrm>
            <a:prstGeom prst="straightConnector1">
              <a:avLst/>
            </a:prstGeom>
            <a:ln w="28575">
              <a:solidFill>
                <a:schemeClr val="tx1"/>
              </a:solidFill>
              <a:headEnd type="oval" w="med" len="med"/>
              <a:tailEnd type="stealth" w="lg" len="lg"/>
            </a:ln>
            <a:effectLst/>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907064" y="2502757"/>
              <a:ext cx="1150776" cy="687467"/>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en-US" dirty="0" smtClean="0">
                  <a:latin typeface="Calibri"/>
                </a:rPr>
                <a:t>F</a:t>
              </a:r>
              <a:r>
                <a:rPr lang="en-US" baseline="-25000" dirty="0" smtClean="0">
                  <a:latin typeface="Calibri"/>
                </a:rPr>
                <a:t>0, </a:t>
              </a:r>
              <a:r>
                <a:rPr lang="en-US" baseline="-25000" dirty="0" err="1" smtClean="0">
                  <a:latin typeface="Calibri"/>
                </a:rPr>
                <a:t>i</a:t>
              </a:r>
              <a:endParaRPr lang="en-US" baseline="-25000" dirty="0">
                <a:latin typeface="Calibri"/>
              </a:endParaRPr>
            </a:p>
          </p:txBody>
        </p:sp>
        <p:sp>
          <p:nvSpPr>
            <p:cNvPr id="16" name="Rectangle 15"/>
            <p:cNvSpPr/>
            <p:nvPr/>
          </p:nvSpPr>
          <p:spPr>
            <a:xfrm>
              <a:off x="3907064" y="1356980"/>
              <a:ext cx="1150776" cy="687467"/>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en-US" dirty="0" smtClean="0">
                  <a:latin typeface="Calibri"/>
                </a:rPr>
                <a:t>F</a:t>
              </a:r>
              <a:r>
                <a:rPr lang="en-US" baseline="-25000" dirty="0" smtClean="0">
                  <a:latin typeface="Calibri"/>
                </a:rPr>
                <a:t>1, </a:t>
              </a:r>
              <a:r>
                <a:rPr lang="en-US" baseline="-25000" dirty="0" err="1" smtClean="0">
                  <a:latin typeface="Calibri"/>
                </a:rPr>
                <a:t>i</a:t>
              </a:r>
              <a:endParaRPr lang="en-US" baseline="-25000" dirty="0">
                <a:latin typeface="Calibri"/>
              </a:endParaRPr>
            </a:p>
          </p:txBody>
        </p:sp>
        <p:sp>
          <p:nvSpPr>
            <p:cNvPr id="17" name="Rectangle 16"/>
            <p:cNvSpPr/>
            <p:nvPr/>
          </p:nvSpPr>
          <p:spPr>
            <a:xfrm>
              <a:off x="5397020" y="1357377"/>
              <a:ext cx="1150776" cy="687467"/>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en-US" dirty="0" smtClean="0">
                  <a:latin typeface="Calibri"/>
                </a:rPr>
                <a:t>F</a:t>
              </a:r>
              <a:r>
                <a:rPr lang="en-US" baseline="-25000" dirty="0" smtClean="0">
                  <a:latin typeface="Calibri"/>
                </a:rPr>
                <a:t>1, i+1</a:t>
              </a:r>
              <a:endParaRPr lang="en-US" baseline="-25000" dirty="0">
                <a:latin typeface="Calibri"/>
              </a:endParaRPr>
            </a:p>
          </p:txBody>
        </p:sp>
        <p:sp>
          <p:nvSpPr>
            <p:cNvPr id="18" name="Rectangle 17"/>
            <p:cNvSpPr/>
            <p:nvPr/>
          </p:nvSpPr>
          <p:spPr>
            <a:xfrm>
              <a:off x="2410204" y="1357377"/>
              <a:ext cx="1150776" cy="687467"/>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en-US" dirty="0" smtClean="0">
                  <a:solidFill>
                    <a:schemeClr val="tx1"/>
                  </a:solidFill>
                  <a:latin typeface="Calibri"/>
                </a:rPr>
                <a:t>F</a:t>
              </a:r>
              <a:r>
                <a:rPr lang="en-US" baseline="-25000" dirty="0" smtClean="0">
                  <a:solidFill>
                    <a:schemeClr val="tx1"/>
                  </a:solidFill>
                  <a:latin typeface="Calibri"/>
                </a:rPr>
                <a:t>1, i-1</a:t>
              </a:r>
              <a:endParaRPr lang="en-US" baseline="-25000" dirty="0">
                <a:solidFill>
                  <a:schemeClr val="tx1"/>
                </a:solidFill>
                <a:latin typeface="Calibri"/>
              </a:endParaRPr>
            </a:p>
          </p:txBody>
        </p:sp>
        <p:sp>
          <p:nvSpPr>
            <p:cNvPr id="19" name="Rectangle 18"/>
            <p:cNvSpPr/>
            <p:nvPr/>
          </p:nvSpPr>
          <p:spPr>
            <a:xfrm>
              <a:off x="2410204" y="2503155"/>
              <a:ext cx="1150776" cy="687467"/>
            </a:xfrm>
            <a:prstGeom prst="rect">
              <a:avLst/>
            </a:prstGeom>
            <a:ln w="9525"/>
          </p:spPr>
          <p:style>
            <a:lnRef idx="2">
              <a:schemeClr val="dk1"/>
            </a:lnRef>
            <a:fillRef idx="1">
              <a:schemeClr val="lt1"/>
            </a:fillRef>
            <a:effectRef idx="0">
              <a:schemeClr val="dk1"/>
            </a:effectRef>
            <a:fontRef idx="minor">
              <a:schemeClr val="dk1"/>
            </a:fontRef>
          </p:style>
          <p:txBody>
            <a:bodyPr anchor="ctr"/>
            <a:lstStyle/>
            <a:p>
              <a:pPr algn="ctr">
                <a:defRPr/>
              </a:pPr>
              <a:r>
                <a:rPr lang="en-US" dirty="0" smtClean="0">
                  <a:latin typeface="Calibri"/>
                </a:rPr>
                <a:t>F</a:t>
              </a:r>
              <a:r>
                <a:rPr lang="en-US" baseline="-25000" dirty="0" smtClean="0">
                  <a:latin typeface="Calibri"/>
                </a:rPr>
                <a:t>0, i-1</a:t>
              </a:r>
              <a:endParaRPr lang="en-US" baseline="-25000" dirty="0">
                <a:latin typeface="Calibri"/>
              </a:endParaRPr>
            </a:p>
          </p:txBody>
        </p:sp>
        <p:sp>
          <p:nvSpPr>
            <p:cNvPr id="20" name="Rectangle 19"/>
            <p:cNvSpPr/>
            <p:nvPr/>
          </p:nvSpPr>
          <p:spPr>
            <a:xfrm>
              <a:off x="5397020" y="2503155"/>
              <a:ext cx="1150776" cy="687467"/>
            </a:xfrm>
            <a:prstGeom prst="rect">
              <a:avLst/>
            </a:prstGeom>
            <a:ln w="9525"/>
          </p:spPr>
          <p:style>
            <a:lnRef idx="2">
              <a:schemeClr val="dk1"/>
            </a:lnRef>
            <a:fillRef idx="1">
              <a:schemeClr val="lt1"/>
            </a:fillRef>
            <a:effectRef idx="0">
              <a:schemeClr val="dk1"/>
            </a:effectRef>
            <a:fontRef idx="minor">
              <a:schemeClr val="dk1"/>
            </a:fontRef>
          </p:style>
          <p:txBody>
            <a:bodyPr anchor="ctr"/>
            <a:lstStyle/>
            <a:p>
              <a:pPr algn="ctr">
                <a:defRPr/>
              </a:pPr>
              <a:r>
                <a:rPr lang="en-US" dirty="0" smtClean="0">
                  <a:solidFill>
                    <a:schemeClr val="dk1"/>
                  </a:solidFill>
                  <a:latin typeface="Calibri"/>
                </a:rPr>
                <a:t>F</a:t>
              </a:r>
              <a:r>
                <a:rPr lang="en-US" baseline="-25000" dirty="0" smtClean="0">
                  <a:solidFill>
                    <a:schemeClr val="dk1"/>
                  </a:solidFill>
                  <a:latin typeface="Calibri"/>
                </a:rPr>
                <a:t>0, i+1</a:t>
              </a:r>
              <a:endParaRPr lang="en-US" baseline="-25000" dirty="0">
                <a:solidFill>
                  <a:schemeClr val="dk1"/>
                </a:solidFill>
                <a:latin typeface="Calibri"/>
              </a:endParaRPr>
            </a:p>
          </p:txBody>
        </p:sp>
        <p:cxnSp>
          <p:nvCxnSpPr>
            <p:cNvPr id="21" name="Straight Arrow Connector 20"/>
            <p:cNvCxnSpPr>
              <a:stCxn id="19" idx="0"/>
              <a:endCxn id="18" idx="2"/>
            </p:cNvCxnSpPr>
            <p:nvPr/>
          </p:nvCxnSpPr>
          <p:spPr>
            <a:xfrm rot="5400000" flipH="1" flipV="1">
              <a:off x="2756436" y="2273749"/>
              <a:ext cx="458311" cy="1296"/>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0" idx="0"/>
              <a:endCxn id="17" idx="2"/>
            </p:cNvCxnSpPr>
            <p:nvPr/>
          </p:nvCxnSpPr>
          <p:spPr>
            <a:xfrm rot="5400000" flipH="1" flipV="1">
              <a:off x="5743253" y="2273749"/>
              <a:ext cx="458311" cy="1296"/>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161314" y="2204469"/>
              <a:ext cx="731663" cy="298686"/>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2081134" y="2204469"/>
              <a:ext cx="721160" cy="298686"/>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a:off x="4668416" y="3190621"/>
              <a:ext cx="1119673" cy="458311"/>
            </a:xfrm>
            <a:prstGeom prst="straightConnector1">
              <a:avLst/>
            </a:prstGeom>
            <a:ln w="28575">
              <a:solidFill>
                <a:schemeClr val="tx1"/>
              </a:solidFill>
              <a:prstDash val="sysDot"/>
              <a:headEnd type="oval" w="med" len="med"/>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4253297" y="3419128"/>
              <a:ext cx="458311" cy="1296"/>
            </a:xfrm>
            <a:prstGeom prst="straightConnector1">
              <a:avLst/>
            </a:prstGeom>
            <a:ln w="28575">
              <a:solidFill>
                <a:schemeClr val="tx1"/>
              </a:solidFill>
              <a:headEnd type="oval" w="med" len="med"/>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V="1">
              <a:off x="2823952" y="1196783"/>
              <a:ext cx="317585" cy="4400"/>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175518" y="1044792"/>
              <a:ext cx="756902" cy="312585"/>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a:off x="2036164" y="1040191"/>
              <a:ext cx="766130" cy="317187"/>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flipH="1" flipV="1">
              <a:off x="5812120" y="1198811"/>
              <a:ext cx="317585" cy="345"/>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161314" y="1035589"/>
              <a:ext cx="776634" cy="321789"/>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0800000">
              <a:off x="5026702" y="1040191"/>
              <a:ext cx="761388" cy="317187"/>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819400" y="3659435"/>
              <a:ext cx="750526" cy="226765"/>
            </a:xfrm>
            <a:prstGeom prst="rect">
              <a:avLst/>
            </a:prstGeom>
            <a:noFill/>
          </p:spPr>
          <p:txBody>
            <a:bodyPr wrap="none" rtlCol="0">
              <a:spAutoFit/>
            </a:bodyPr>
            <a:lstStyle/>
            <a:p>
              <a:r>
                <a:rPr lang="en-US" dirty="0" smtClean="0"/>
                <a:t>In</a:t>
              </a:r>
              <a:r>
                <a:rPr lang="en-US" baseline="-25000" dirty="0" smtClean="0"/>
                <a:t>0,i, i-1</a:t>
              </a:r>
              <a:endParaRPr lang="en-US" baseline="-25000" dirty="0"/>
            </a:p>
          </p:txBody>
        </p:sp>
        <p:sp>
          <p:nvSpPr>
            <p:cNvPr id="34" name="TextBox 33"/>
            <p:cNvSpPr txBox="1"/>
            <p:nvPr/>
          </p:nvSpPr>
          <p:spPr>
            <a:xfrm>
              <a:off x="4191000" y="3659434"/>
              <a:ext cx="625492" cy="226766"/>
            </a:xfrm>
            <a:prstGeom prst="rect">
              <a:avLst/>
            </a:prstGeom>
            <a:noFill/>
          </p:spPr>
          <p:txBody>
            <a:bodyPr wrap="none" rtlCol="0">
              <a:spAutoFit/>
            </a:bodyPr>
            <a:lstStyle/>
            <a:p>
              <a:r>
                <a:rPr lang="en-US" dirty="0" smtClean="0"/>
                <a:t>In</a:t>
              </a:r>
              <a:r>
                <a:rPr lang="en-US" baseline="-25000" dirty="0" smtClean="0"/>
                <a:t>0,i, </a:t>
              </a:r>
              <a:r>
                <a:rPr lang="en-US" baseline="-25000" dirty="0" err="1" smtClean="0"/>
                <a:t>i</a:t>
              </a:r>
              <a:endParaRPr lang="en-US" baseline="-25000" dirty="0"/>
            </a:p>
          </p:txBody>
        </p:sp>
        <p:sp>
          <p:nvSpPr>
            <p:cNvPr id="35" name="TextBox 34"/>
            <p:cNvSpPr txBox="1"/>
            <p:nvPr/>
          </p:nvSpPr>
          <p:spPr>
            <a:xfrm>
              <a:off x="5410200" y="3659435"/>
              <a:ext cx="780983" cy="226765"/>
            </a:xfrm>
            <a:prstGeom prst="rect">
              <a:avLst/>
            </a:prstGeom>
            <a:noFill/>
          </p:spPr>
          <p:txBody>
            <a:bodyPr wrap="none" rtlCol="0">
              <a:spAutoFit/>
            </a:bodyPr>
            <a:lstStyle/>
            <a:p>
              <a:r>
                <a:rPr lang="en-US" dirty="0" smtClean="0"/>
                <a:t>In</a:t>
              </a:r>
              <a:r>
                <a:rPr lang="en-US" baseline="-25000" dirty="0" smtClean="0"/>
                <a:t>0,i, i+1</a:t>
              </a:r>
              <a:endParaRPr lang="en-US" baseline="-25000" dirty="0"/>
            </a:p>
          </p:txBody>
        </p:sp>
        <p:sp>
          <p:nvSpPr>
            <p:cNvPr id="36" name="TextBox 35"/>
            <p:cNvSpPr txBox="1"/>
            <p:nvPr/>
          </p:nvSpPr>
          <p:spPr>
            <a:xfrm>
              <a:off x="2743200" y="457200"/>
              <a:ext cx="922047" cy="226765"/>
            </a:xfrm>
            <a:prstGeom prst="rect">
              <a:avLst/>
            </a:prstGeom>
            <a:noFill/>
          </p:spPr>
          <p:txBody>
            <a:bodyPr wrap="none" rtlCol="0">
              <a:spAutoFit/>
            </a:bodyPr>
            <a:lstStyle/>
            <a:p>
              <a:r>
                <a:rPr lang="en-US" dirty="0" smtClean="0"/>
                <a:t>Out</a:t>
              </a:r>
              <a:r>
                <a:rPr lang="en-US" baseline="-25000" dirty="0"/>
                <a:t>1</a:t>
              </a:r>
              <a:r>
                <a:rPr lang="en-US" baseline="-25000" dirty="0" smtClean="0"/>
                <a:t>,i, i-1</a:t>
              </a:r>
              <a:endParaRPr lang="en-US" baseline="-25000" dirty="0"/>
            </a:p>
          </p:txBody>
        </p:sp>
        <p:sp>
          <p:nvSpPr>
            <p:cNvPr id="37" name="TextBox 36"/>
            <p:cNvSpPr txBox="1"/>
            <p:nvPr/>
          </p:nvSpPr>
          <p:spPr>
            <a:xfrm>
              <a:off x="4079787" y="457200"/>
              <a:ext cx="797013" cy="226765"/>
            </a:xfrm>
            <a:prstGeom prst="rect">
              <a:avLst/>
            </a:prstGeom>
            <a:noFill/>
          </p:spPr>
          <p:txBody>
            <a:bodyPr wrap="none" rtlCol="0">
              <a:spAutoFit/>
            </a:bodyPr>
            <a:lstStyle/>
            <a:p>
              <a:r>
                <a:rPr lang="en-US" dirty="0" smtClean="0"/>
                <a:t>Out</a:t>
              </a:r>
              <a:r>
                <a:rPr lang="en-US" baseline="-25000" dirty="0"/>
                <a:t>1</a:t>
              </a:r>
              <a:r>
                <a:rPr lang="en-US" baseline="-25000" dirty="0" smtClean="0"/>
                <a:t>,i, </a:t>
              </a:r>
              <a:r>
                <a:rPr lang="en-US" baseline="-25000" dirty="0" err="1" smtClean="0"/>
                <a:t>i</a:t>
              </a:r>
              <a:endParaRPr lang="en-US" baseline="-25000" dirty="0"/>
            </a:p>
          </p:txBody>
        </p:sp>
        <p:sp>
          <p:nvSpPr>
            <p:cNvPr id="38" name="TextBox 37"/>
            <p:cNvSpPr txBox="1"/>
            <p:nvPr/>
          </p:nvSpPr>
          <p:spPr>
            <a:xfrm>
              <a:off x="5334000" y="457200"/>
              <a:ext cx="952505" cy="226765"/>
            </a:xfrm>
            <a:prstGeom prst="rect">
              <a:avLst/>
            </a:prstGeom>
            <a:noFill/>
          </p:spPr>
          <p:txBody>
            <a:bodyPr wrap="none" rtlCol="0">
              <a:spAutoFit/>
            </a:bodyPr>
            <a:lstStyle/>
            <a:p>
              <a:r>
                <a:rPr lang="en-US" dirty="0" smtClean="0"/>
                <a:t>Out</a:t>
              </a:r>
              <a:r>
                <a:rPr lang="en-US" baseline="-25000" dirty="0"/>
                <a:t>1</a:t>
              </a:r>
              <a:r>
                <a:rPr lang="en-US" baseline="-25000" dirty="0" smtClean="0"/>
                <a:t>,i, i+1</a:t>
              </a:r>
              <a:endParaRPr lang="en-US" baseline="-25000" dirty="0"/>
            </a:p>
          </p:txBody>
        </p:sp>
        <p:cxnSp>
          <p:nvCxnSpPr>
            <p:cNvPr id="39" name="Straight Arrow Connector 38"/>
            <p:cNvCxnSpPr/>
            <p:nvPr/>
          </p:nvCxnSpPr>
          <p:spPr>
            <a:xfrm rot="10800000">
              <a:off x="6162675" y="3191575"/>
              <a:ext cx="761388" cy="317187"/>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flipH="1" flipV="1">
              <a:off x="5823080" y="3350195"/>
              <a:ext cx="317585" cy="345"/>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014566" y="3191575"/>
              <a:ext cx="776634" cy="321789"/>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a:off x="3168305" y="3191575"/>
              <a:ext cx="761388" cy="317187"/>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flipH="1" flipV="1">
              <a:off x="2828710" y="3350195"/>
              <a:ext cx="317585" cy="345"/>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2020196" y="3191575"/>
              <a:ext cx="776634" cy="321789"/>
            </a:xfrm>
            <a:prstGeom prst="straightConnector1">
              <a:avLst/>
            </a:prstGeom>
            <a:ln w="9525">
              <a:solidFill>
                <a:schemeClr val="tx1"/>
              </a:solidFill>
              <a:prstDash val="lg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743236" y="1602034"/>
              <a:ext cx="343364" cy="226766"/>
            </a:xfrm>
            <a:prstGeom prst="rect">
              <a:avLst/>
            </a:prstGeom>
            <a:noFill/>
          </p:spPr>
          <p:txBody>
            <a:bodyPr wrap="none" rtlCol="0">
              <a:spAutoFit/>
            </a:bodyPr>
            <a:lstStyle/>
            <a:p>
              <a:r>
                <a:rPr lang="en-US" dirty="0" smtClean="0"/>
                <a:t>…</a:t>
              </a:r>
              <a:endParaRPr lang="en-US" dirty="0"/>
            </a:p>
          </p:txBody>
        </p:sp>
        <p:sp>
          <p:nvSpPr>
            <p:cNvPr id="46" name="TextBox 45"/>
            <p:cNvSpPr txBox="1"/>
            <p:nvPr/>
          </p:nvSpPr>
          <p:spPr>
            <a:xfrm>
              <a:off x="6743236" y="2736071"/>
              <a:ext cx="343364" cy="226766"/>
            </a:xfrm>
            <a:prstGeom prst="rect">
              <a:avLst/>
            </a:prstGeom>
            <a:noFill/>
          </p:spPr>
          <p:txBody>
            <a:bodyPr wrap="none" rtlCol="0">
              <a:spAutoFit/>
            </a:bodyPr>
            <a:lstStyle/>
            <a:p>
              <a:r>
                <a:rPr lang="en-US" dirty="0" smtClean="0"/>
                <a:t>…</a:t>
              </a:r>
              <a:endParaRPr lang="en-US" dirty="0"/>
            </a:p>
          </p:txBody>
        </p:sp>
        <p:sp>
          <p:nvSpPr>
            <p:cNvPr id="47" name="TextBox 46"/>
            <p:cNvSpPr txBox="1"/>
            <p:nvPr/>
          </p:nvSpPr>
          <p:spPr>
            <a:xfrm>
              <a:off x="1905000" y="2736071"/>
              <a:ext cx="343364" cy="226766"/>
            </a:xfrm>
            <a:prstGeom prst="rect">
              <a:avLst/>
            </a:prstGeom>
            <a:noFill/>
          </p:spPr>
          <p:txBody>
            <a:bodyPr wrap="none" rtlCol="0">
              <a:spAutoFit/>
            </a:bodyPr>
            <a:lstStyle/>
            <a:p>
              <a:r>
                <a:rPr lang="en-US" dirty="0" smtClean="0"/>
                <a:t>…</a:t>
              </a:r>
              <a:endParaRPr lang="en-US" dirty="0"/>
            </a:p>
          </p:txBody>
        </p:sp>
        <p:sp>
          <p:nvSpPr>
            <p:cNvPr id="48" name="TextBox 47"/>
            <p:cNvSpPr txBox="1"/>
            <p:nvPr/>
          </p:nvSpPr>
          <p:spPr>
            <a:xfrm>
              <a:off x="1905000" y="1581044"/>
              <a:ext cx="343364" cy="226766"/>
            </a:xfrm>
            <a:prstGeom prst="rect">
              <a:avLst/>
            </a:prstGeom>
            <a:noFill/>
          </p:spPr>
          <p:txBody>
            <a:bodyPr wrap="none" rtlCol="0">
              <a:spAutoFit/>
            </a:bodyPr>
            <a:lstStyle/>
            <a:p>
              <a:r>
                <a:rPr lang="en-US" dirty="0" smtClean="0"/>
                <a:t>…</a:t>
              </a:r>
              <a:endParaRPr lang="en-US" dirty="0"/>
            </a:p>
          </p:txBody>
        </p:sp>
        <p:sp>
          <p:nvSpPr>
            <p:cNvPr id="49" name="TextBox 48"/>
            <p:cNvSpPr txBox="1"/>
            <p:nvPr/>
          </p:nvSpPr>
          <p:spPr>
            <a:xfrm>
              <a:off x="1371600" y="2438400"/>
              <a:ext cx="716415" cy="307777"/>
            </a:xfrm>
            <a:prstGeom prst="rect">
              <a:avLst/>
            </a:prstGeom>
            <a:noFill/>
          </p:spPr>
          <p:txBody>
            <a:bodyPr wrap="none" rtlCol="0">
              <a:spAutoFit/>
            </a:bodyPr>
            <a:lstStyle/>
            <a:p>
              <a:r>
                <a:rPr lang="en-US" sz="1400" dirty="0" smtClean="0"/>
                <a:t>Stage 0</a:t>
              </a:r>
              <a:endParaRPr lang="en-US" sz="1400" dirty="0"/>
            </a:p>
          </p:txBody>
        </p:sp>
        <p:sp>
          <p:nvSpPr>
            <p:cNvPr id="50" name="TextBox 49"/>
            <p:cNvSpPr txBox="1"/>
            <p:nvPr/>
          </p:nvSpPr>
          <p:spPr>
            <a:xfrm>
              <a:off x="1371600" y="1219200"/>
              <a:ext cx="716415" cy="307777"/>
            </a:xfrm>
            <a:prstGeom prst="rect">
              <a:avLst/>
            </a:prstGeom>
            <a:noFill/>
          </p:spPr>
          <p:txBody>
            <a:bodyPr wrap="none" rtlCol="0">
              <a:spAutoFit/>
            </a:bodyPr>
            <a:lstStyle/>
            <a:p>
              <a:r>
                <a:rPr lang="en-US" sz="1400" dirty="0" smtClean="0"/>
                <a:t>Stage 1</a:t>
              </a:r>
              <a:endParaRPr lang="en-US" sz="1400" dirty="0"/>
            </a:p>
          </p:txBody>
        </p:sp>
      </p:grpSp>
    </p:spTree>
    <p:extLst>
      <p:ext uri="{BB962C8B-B14F-4D97-AF65-F5344CB8AC3E}">
        <p14:creationId xmlns:p14="http://schemas.microsoft.com/office/powerpoint/2010/main" val="34100347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914" y="1186533"/>
            <a:ext cx="6063258" cy="448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275323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Application: Adaptive Mesh Refinement</a:t>
            </a:r>
            <a:br>
              <a:rPr lang="en-US" sz="3200" dirty="0" smtClean="0"/>
            </a:br>
            <a:r>
              <a:rPr lang="en-US" sz="3200" dirty="0" smtClean="0"/>
              <a:t>(AMR) for Astrophysics simulations</a:t>
            </a:r>
            <a:endParaRPr lang="en-US" sz="3200" dirty="0"/>
          </a:p>
        </p:txBody>
      </p:sp>
      <p:sp>
        <p:nvSpPr>
          <p:cNvPr id="3" name="Content Placeholder 2"/>
          <p:cNvSpPr>
            <a:spLocks noGrp="1"/>
          </p:cNvSpPr>
          <p:nvPr>
            <p:ph idx="1"/>
          </p:nvPr>
        </p:nvSpPr>
        <p:spPr>
          <a:xfrm>
            <a:off x="228600" y="5562600"/>
            <a:ext cx="8686800" cy="1066800"/>
          </a:xfrm>
        </p:spPr>
        <p:txBody>
          <a:bodyPr>
            <a:noAutofit/>
          </a:bodyPr>
          <a:lstStyle/>
          <a:p>
            <a:r>
              <a:rPr lang="en-US" sz="1600" dirty="0" smtClean="0"/>
              <a:t>ParalleX </a:t>
            </a:r>
            <a:r>
              <a:rPr lang="en-US" sz="1600" dirty="0"/>
              <a:t>based AMR removes all global </a:t>
            </a:r>
            <a:r>
              <a:rPr lang="en-US" sz="1600" dirty="0" smtClean="0"/>
              <a:t>computation </a:t>
            </a:r>
            <a:r>
              <a:rPr lang="en-US" sz="1600" dirty="0"/>
              <a:t>barriers, including </a:t>
            </a:r>
            <a:r>
              <a:rPr lang="en-US" sz="1600" dirty="0" smtClean="0"/>
              <a:t>the </a:t>
            </a:r>
            <a:r>
              <a:rPr lang="en-US" sz="1600" dirty="0" err="1" smtClean="0"/>
              <a:t>timestep</a:t>
            </a:r>
            <a:r>
              <a:rPr lang="en-US" sz="1600" dirty="0" smtClean="0"/>
              <a:t> </a:t>
            </a:r>
            <a:r>
              <a:rPr lang="en-US" sz="1600" dirty="0"/>
              <a:t>barrier (so not all points have to reach the same </a:t>
            </a:r>
            <a:r>
              <a:rPr lang="en-US" sz="1600" dirty="0" err="1"/>
              <a:t>timestep</a:t>
            </a:r>
            <a:r>
              <a:rPr lang="en-US" sz="1600" dirty="0"/>
              <a:t> in </a:t>
            </a:r>
            <a:r>
              <a:rPr lang="en-US" sz="1600" dirty="0" smtClean="0"/>
              <a:t>order to </a:t>
            </a:r>
            <a:r>
              <a:rPr lang="en-US" sz="1600" dirty="0"/>
              <a:t>proceed computing)</a:t>
            </a:r>
          </a:p>
        </p:txBody>
      </p:sp>
      <p:pic>
        <p:nvPicPr>
          <p:cNvPr id="4" name="Picture 3" descr="performance.jpg"/>
          <p:cNvPicPr>
            <a:picLocks noChangeAspect="1"/>
          </p:cNvPicPr>
          <p:nvPr/>
        </p:nvPicPr>
        <p:blipFill>
          <a:blip r:embed="rId2" cstate="print"/>
          <a:stretch>
            <a:fillRect/>
          </a:stretch>
        </p:blipFill>
        <p:spPr>
          <a:xfrm>
            <a:off x="1676400" y="1480878"/>
            <a:ext cx="5411902" cy="4081722"/>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15191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029" y="914400"/>
            <a:ext cx="6705942" cy="518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AMR Granularity</a:t>
            </a:r>
            <a:endParaRPr lang="en-US" dirty="0"/>
          </a:p>
        </p:txBody>
      </p:sp>
    </p:spTree>
    <p:extLst>
      <p:ext uri="{BB962C8B-B14F-4D97-AF65-F5344CB8AC3E}">
        <p14:creationId xmlns:p14="http://schemas.microsoft.com/office/powerpoint/2010/main" val="1579751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152400" y="838200"/>
            <a:ext cx="8915400" cy="5257800"/>
          </a:xfrm>
        </p:spPr>
        <p:txBody>
          <a:bodyPr/>
          <a:lstStyle/>
          <a:p>
            <a:r>
              <a:rPr lang="en-US" sz="2400" dirty="0" smtClean="0"/>
              <a:t>The future of HPC demands innovative response to technology challenges and application opportunities</a:t>
            </a:r>
          </a:p>
          <a:p>
            <a:r>
              <a:rPr lang="en-US" sz="2400" dirty="0" smtClean="0"/>
              <a:t>HPC is entering Phase VI requiring a new model of computation</a:t>
            </a:r>
          </a:p>
          <a:p>
            <a:pPr lvl="1"/>
            <a:r>
              <a:rPr lang="en-US" sz="2000" dirty="0" smtClean="0"/>
              <a:t>Attack starvation, latency, overhead, &amp; waiting for contention (SLOW)</a:t>
            </a:r>
          </a:p>
          <a:p>
            <a:pPr lvl="1"/>
            <a:r>
              <a:rPr lang="en-US" sz="2000" dirty="0" smtClean="0"/>
              <a:t>Dynamic adaptive resource management &amp; task scheduling</a:t>
            </a:r>
          </a:p>
          <a:p>
            <a:pPr lvl="1"/>
            <a:r>
              <a:rPr lang="en-US" sz="2000" dirty="0" smtClean="0"/>
              <a:t>Dynamic graph-based applications for knowledge management (AI)</a:t>
            </a:r>
          </a:p>
          <a:p>
            <a:r>
              <a:rPr lang="en-US" sz="2400" dirty="0" smtClean="0"/>
              <a:t>ParalleX represents an experimental step</a:t>
            </a:r>
          </a:p>
          <a:p>
            <a:pPr lvl="1"/>
            <a:r>
              <a:rPr lang="en-US" sz="2000" dirty="0" smtClean="0"/>
              <a:t>Dynamic, overlap/multiphase message-driven execution</a:t>
            </a:r>
          </a:p>
          <a:p>
            <a:r>
              <a:rPr lang="en-US" sz="2400" dirty="0" smtClean="0"/>
              <a:t>Large scale runtime experiments required to guide progress</a:t>
            </a:r>
          </a:p>
          <a:p>
            <a:pPr lvl="1"/>
            <a:r>
              <a:rPr lang="en-US" sz="2000" dirty="0" smtClean="0"/>
              <a:t>Application driven</a:t>
            </a:r>
          </a:p>
          <a:p>
            <a:pPr lvl="1"/>
            <a:r>
              <a:rPr lang="en-US" sz="2000" dirty="0" smtClean="0"/>
              <a:t>Stimulate work in Architecture and Programming Models</a:t>
            </a:r>
          </a:p>
          <a:p>
            <a:pPr lvl="1"/>
            <a:r>
              <a:rPr lang="en-US" sz="2000" dirty="0" smtClean="0"/>
              <a:t>ParalleX provides an experimental model with HPX reference implementation</a:t>
            </a:r>
          </a:p>
        </p:txBody>
      </p:sp>
      <p:sp>
        <p:nvSpPr>
          <p:cNvPr id="4" name="Footer Placeholder 3"/>
          <p:cNvSpPr>
            <a:spLocks noGrp="1"/>
          </p:cNvSpPr>
          <p:nvPr>
            <p:ph type="ftr" sz="quarter" idx="10"/>
          </p:nvPr>
        </p:nvSpPr>
        <p:spPr/>
        <p:txBody>
          <a:bodyPr/>
          <a:lstStyle/>
          <a:p>
            <a:pPr>
              <a:defRPr/>
            </a:pPr>
            <a:r>
              <a:rPr lang="en-US" dirty="0" smtClean="0"/>
              <a:t>DEPARTMENT OF COMPUTER SCIENCE  @ </a:t>
            </a:r>
            <a:br>
              <a:rPr lang="en-US" dirty="0" smtClean="0"/>
            </a:br>
            <a:r>
              <a:rPr lang="en-US" b="1" dirty="0" smtClean="0"/>
              <a:t>L</a:t>
            </a:r>
            <a:r>
              <a:rPr lang="en-US" dirty="0" smtClean="0"/>
              <a:t>OUISIANA STATE UNIVERSITY</a:t>
            </a:r>
            <a:endParaRPr lang="en-US" dirty="0"/>
          </a:p>
        </p:txBody>
      </p:sp>
      <p:sp>
        <p:nvSpPr>
          <p:cNvPr id="5" name="Slide Number Placeholder 4"/>
          <p:cNvSpPr>
            <a:spLocks noGrp="1"/>
          </p:cNvSpPr>
          <p:nvPr>
            <p:ph type="sldNum" sz="quarter" idx="11"/>
          </p:nvPr>
        </p:nvSpPr>
        <p:spPr/>
        <p:txBody>
          <a:bodyPr/>
          <a:lstStyle/>
          <a:p>
            <a:pPr>
              <a:defRPr/>
            </a:pPr>
            <a:fld id="{A7A97D00-4013-4E1B-8110-9047688DB605}" type="slidenum">
              <a:rPr lang="en-US" smtClean="0"/>
              <a:pPr>
                <a:defRPr/>
              </a:pPr>
              <a:t>39</a:t>
            </a:fld>
            <a:endParaRPr lang="en-US"/>
          </a:p>
        </p:txBody>
      </p:sp>
    </p:spTree>
    <p:extLst>
      <p:ext uri="{BB962C8B-B14F-4D97-AF65-F5344CB8AC3E}">
        <p14:creationId xmlns:p14="http://schemas.microsoft.com/office/powerpoint/2010/main" val="7996495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DEPARTMENT OF COMPUTER SCIENCE  @ </a:t>
            </a:r>
            <a:br>
              <a:rPr lang="en-US" smtClean="0"/>
            </a:br>
            <a:r>
              <a:rPr lang="en-US" b="1" smtClean="0"/>
              <a:t>L</a:t>
            </a:r>
            <a:r>
              <a:rPr lang="en-US" smtClean="0"/>
              <a:t>OUISIANA STATE UNIVERSITY</a:t>
            </a:r>
            <a:endParaRPr lang="en-US"/>
          </a:p>
        </p:txBody>
      </p:sp>
      <p:sp>
        <p:nvSpPr>
          <p:cNvPr id="3" name="Slide Number Placeholder 2"/>
          <p:cNvSpPr>
            <a:spLocks noGrp="1"/>
          </p:cNvSpPr>
          <p:nvPr>
            <p:ph type="sldNum" sz="quarter" idx="11"/>
          </p:nvPr>
        </p:nvSpPr>
        <p:spPr/>
        <p:txBody>
          <a:bodyPr/>
          <a:lstStyle/>
          <a:p>
            <a:pPr>
              <a:defRPr/>
            </a:pPr>
            <a:fld id="{BB90A786-9A25-499D-BD21-349353FA817E}" type="slidenum">
              <a:rPr lang="en-US" smtClean="0"/>
              <a:pPr>
                <a:defRPr/>
              </a:pPr>
              <a:t>4</a:t>
            </a:fld>
            <a:endParaRPr lang="en-US"/>
          </a:p>
        </p:txBody>
      </p:sp>
      <p:pic>
        <p:nvPicPr>
          <p:cNvPr id="4098" name="Picture 2" descr="C:\Users\tron\Pictures\2010-07-23\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29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p:cNvPicPr>
            <a:picLocks noChangeAspect="1" noChangeArrowheads="1"/>
          </p:cNvPicPr>
          <p:nvPr/>
        </p:nvPicPr>
        <p:blipFill>
          <a:blip r:embed="rId3"/>
          <a:srcRect/>
          <a:stretch>
            <a:fillRect/>
          </a:stretch>
        </p:blipFill>
        <p:spPr bwMode="auto">
          <a:xfrm>
            <a:off x="5638800" y="990600"/>
            <a:ext cx="1905000" cy="2609850"/>
          </a:xfrm>
          <a:prstGeom prst="rect">
            <a:avLst/>
          </a:prstGeom>
          <a:noFill/>
          <a:ln w="9525">
            <a:noFill/>
            <a:miter lim="800000"/>
            <a:headEnd/>
            <a:tailEnd/>
          </a:ln>
        </p:spPr>
      </p:pic>
      <p:pic>
        <p:nvPicPr>
          <p:cNvPr id="98307" name="Picture 5"/>
          <p:cNvPicPr>
            <a:picLocks noChangeAspect="1" noChangeArrowheads="1"/>
          </p:cNvPicPr>
          <p:nvPr/>
        </p:nvPicPr>
        <p:blipFill>
          <a:blip r:embed="rId4"/>
          <a:srcRect/>
          <a:stretch>
            <a:fillRect/>
          </a:stretch>
        </p:blipFill>
        <p:spPr bwMode="auto">
          <a:xfrm>
            <a:off x="1295400" y="1371600"/>
            <a:ext cx="3048000" cy="2266950"/>
          </a:xfrm>
          <a:prstGeom prst="rect">
            <a:avLst/>
          </a:prstGeom>
          <a:noFill/>
          <a:ln w="9525">
            <a:noFill/>
            <a:miter lim="800000"/>
            <a:headEnd/>
            <a:tailEnd/>
          </a:ln>
        </p:spPr>
      </p:pic>
      <p:pic>
        <p:nvPicPr>
          <p:cNvPr id="98308" name="Picture 6"/>
          <p:cNvPicPr>
            <a:picLocks noChangeAspect="1" noChangeArrowheads="1"/>
          </p:cNvPicPr>
          <p:nvPr/>
        </p:nvPicPr>
        <p:blipFill>
          <a:blip r:embed="rId5"/>
          <a:srcRect/>
          <a:stretch>
            <a:fillRect/>
          </a:stretch>
        </p:blipFill>
        <p:spPr bwMode="auto">
          <a:xfrm>
            <a:off x="3352800" y="4114800"/>
            <a:ext cx="2857500"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r>
              <a:rPr lang="es-ES"/>
              <a:t>StarSs: … taskified …</a:t>
            </a:r>
            <a:endParaRPr lang="en-US"/>
          </a:p>
        </p:txBody>
      </p:sp>
      <p:sp>
        <p:nvSpPr>
          <p:cNvPr id="1003523" name="Text Box 3"/>
          <p:cNvSpPr txBox="1">
            <a:spLocks noChangeArrowheads="1"/>
          </p:cNvSpPr>
          <p:nvPr/>
        </p:nvSpPr>
        <p:spPr bwMode="auto">
          <a:xfrm>
            <a:off x="166337" y="897580"/>
            <a:ext cx="4506693" cy="1770953"/>
          </a:xfrm>
          <a:prstGeom prst="rect">
            <a:avLst/>
          </a:prstGeom>
          <a:solidFill>
            <a:srgbClr val="FFFFCC"/>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745" tIns="40745" rIns="81745" bIns="40745">
            <a:spAutoFit/>
          </a:bodyPr>
          <a:lstStyle>
            <a:lvl1pPr algn="l" defTabSz="449263">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1pPr>
            <a:lvl2pPr algn="l" defTabSz="449263">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2pPr>
            <a:lvl3pPr algn="l" defTabSz="449263">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3pPr>
            <a:lvl4pPr algn="l" defTabSz="449263">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4pPr>
            <a:lvl5pPr algn="l" defTabSz="449263">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9pPr>
          </a:lstStyle>
          <a:p>
            <a:pPr eaLnBrk="1">
              <a:lnSpc>
                <a:spcPct val="93000"/>
              </a:lnSpc>
              <a:buClr>
                <a:srgbClr val="000000"/>
              </a:buClr>
              <a:buSzPct val="100000"/>
              <a:buFont typeface="Gill Sans" charset="0"/>
              <a:buNone/>
            </a:pPr>
            <a:r>
              <a:rPr lang="en-GB" sz="1300" b="1">
                <a:solidFill>
                  <a:srgbClr val="FF3300"/>
                </a:solidFill>
                <a:latin typeface="Courier New" pitchFamily="49" charset="0"/>
                <a:cs typeface="Arial" charset="0"/>
              </a:rPr>
              <a:t>#pragma css task input(A, B) output(C)</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void vadd3 (float A[BS], float B[BS],</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            float C[BS]);</a:t>
            </a:r>
          </a:p>
          <a:p>
            <a:pPr eaLnBrk="1">
              <a:lnSpc>
                <a:spcPct val="93000"/>
              </a:lnSpc>
              <a:buClr>
                <a:srgbClr val="000000"/>
              </a:buClr>
              <a:buSzPct val="100000"/>
              <a:buFont typeface="Gill Sans" charset="0"/>
              <a:buNone/>
            </a:pPr>
            <a:r>
              <a:rPr lang="en-GB" sz="1300" b="1">
                <a:solidFill>
                  <a:srgbClr val="FF3300"/>
                </a:solidFill>
                <a:latin typeface="Courier New" pitchFamily="49" charset="0"/>
                <a:cs typeface="Arial" charset="0"/>
              </a:rPr>
              <a:t>#pragma css task input(sum, A) inout(B)</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void scale_add (float sum, float A[BS],</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               float B[BS]);</a:t>
            </a:r>
          </a:p>
          <a:p>
            <a:pPr eaLnBrk="1">
              <a:lnSpc>
                <a:spcPct val="93000"/>
              </a:lnSpc>
              <a:buClr>
                <a:srgbClr val="000000"/>
              </a:buClr>
              <a:buSzPct val="100000"/>
              <a:buFont typeface="Gill Sans" charset="0"/>
              <a:buNone/>
            </a:pPr>
            <a:r>
              <a:rPr lang="en-GB" sz="1300" b="1">
                <a:solidFill>
                  <a:srgbClr val="FF3300"/>
                </a:solidFill>
                <a:latin typeface="Courier New" pitchFamily="49" charset="0"/>
                <a:cs typeface="Arial" charset="0"/>
              </a:rPr>
              <a:t>#pragma css task input(A) inout(sum)</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void accum (float A[BS], float *sum);</a:t>
            </a:r>
          </a:p>
        </p:txBody>
      </p:sp>
      <p:sp>
        <p:nvSpPr>
          <p:cNvPr id="1003524" name="Text Box 4"/>
          <p:cNvSpPr txBox="1">
            <a:spLocks noChangeArrowheads="1"/>
          </p:cNvSpPr>
          <p:nvPr/>
        </p:nvSpPr>
        <p:spPr bwMode="auto">
          <a:xfrm>
            <a:off x="166337" y="2770887"/>
            <a:ext cx="4506693" cy="3473599"/>
          </a:xfrm>
          <a:prstGeom prst="rect">
            <a:avLst/>
          </a:prstGeom>
          <a:solidFill>
            <a:srgbClr val="FFFF66"/>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745" tIns="40745" rIns="81745" bIns="40745">
            <a:spAutoFit/>
          </a:bodyPr>
          <a:lstStyle>
            <a:lvl1pPr algn="l" defTabSz="449263">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1pPr>
            <a:lvl2pPr algn="l" defTabSz="449263">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2pPr>
            <a:lvl3pPr algn="l" defTabSz="449263">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3pPr>
            <a:lvl4pPr algn="l" defTabSz="449263">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4pPr>
            <a:lvl5pPr algn="l" defTabSz="449263">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37013" algn="l"/>
                <a:tab pos="4486275" algn="l"/>
                <a:tab pos="4935538" algn="l"/>
                <a:tab pos="5384800" algn="l"/>
                <a:tab pos="5834063" algn="l"/>
                <a:tab pos="6283325" algn="l"/>
                <a:tab pos="6732588" algn="l"/>
                <a:tab pos="7181850" algn="l"/>
                <a:tab pos="7631113" algn="l"/>
                <a:tab pos="8085138" algn="l"/>
                <a:tab pos="8534400" algn="l"/>
                <a:tab pos="8983663" algn="l"/>
              </a:tabLst>
              <a:defRPr sz="2400">
                <a:solidFill>
                  <a:schemeClr val="tx1"/>
                </a:solidFill>
                <a:latin typeface="Times New Roman" pitchFamily="18" charset="0"/>
              </a:defRPr>
            </a:lvl9pPr>
          </a:lstStyle>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for (i=0; i&lt;N; i+=BS)             // C=A+B</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   vadd3 ( &amp;A[i], &amp;B[i], &amp;C[i]);</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for (i=0; i&lt;N; i+=BS)            // sum(C[i])</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   accum (&amp;C[i], &amp;sum);</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for (i=0; i&lt;N; i+=BS)            // B=sum*A</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   scale_add (sum, &amp;E[i], &amp;B[i]);</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for (i=0; i&lt;N; i+=BS)            // A=C+D</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   vadd3 (&amp;C[i], &amp;D[i], &amp;A[i]);</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for (i=0; i&lt;N; i+=BS)            // E=G+F</a:t>
            </a:r>
          </a:p>
          <a:p>
            <a:pPr eaLnBrk="1">
              <a:lnSpc>
                <a:spcPct val="113000"/>
              </a:lnSpc>
              <a:buClr>
                <a:srgbClr val="000000"/>
              </a:buClr>
              <a:buSzPct val="100000"/>
              <a:buFont typeface="Gill Sans" charset="0"/>
              <a:buNone/>
            </a:pPr>
            <a:r>
              <a:rPr lang="en-GB" sz="1300">
                <a:solidFill>
                  <a:srgbClr val="000000"/>
                </a:solidFill>
                <a:latin typeface="Courier New" pitchFamily="49" charset="0"/>
                <a:cs typeface="Arial" charset="0"/>
              </a:rPr>
              <a:t>   vadd3 (&amp;G[i], &amp;F[i], &amp;E[i]);</a:t>
            </a:r>
          </a:p>
        </p:txBody>
      </p:sp>
      <p:grpSp>
        <p:nvGrpSpPr>
          <p:cNvPr id="1003525" name="Group 5"/>
          <p:cNvGrpSpPr>
            <a:grpSpLocks/>
          </p:cNvGrpSpPr>
          <p:nvPr/>
        </p:nvGrpSpPr>
        <p:grpSpPr bwMode="auto">
          <a:xfrm>
            <a:off x="4167325" y="1099647"/>
            <a:ext cx="295832" cy="1413353"/>
            <a:chOff x="3733" y="985"/>
            <a:chExt cx="265" cy="1266"/>
          </a:xfrm>
        </p:grpSpPr>
        <p:sp>
          <p:nvSpPr>
            <p:cNvPr id="1003526" name="Oval 6"/>
            <p:cNvSpPr>
              <a:spLocks noChangeAspect="1" noChangeArrowheads="1"/>
            </p:cNvSpPr>
            <p:nvPr/>
          </p:nvSpPr>
          <p:spPr bwMode="auto">
            <a:xfrm>
              <a:off x="3778" y="985"/>
              <a:ext cx="199" cy="200"/>
            </a:xfrm>
            <a:prstGeom prst="ellipse">
              <a:avLst/>
            </a:prstGeom>
            <a:solidFill>
              <a:srgbClr val="3399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endParaRPr lang="en-US" sz="1100"/>
            </a:p>
          </p:txBody>
        </p:sp>
        <p:sp>
          <p:nvSpPr>
            <p:cNvPr id="1003527" name="Rectangle 7"/>
            <p:cNvSpPr>
              <a:spLocks noChangeAspect="1" noChangeArrowheads="1"/>
            </p:cNvSpPr>
            <p:nvPr/>
          </p:nvSpPr>
          <p:spPr bwMode="auto">
            <a:xfrm>
              <a:off x="3778" y="2074"/>
              <a:ext cx="199" cy="177"/>
            </a:xfrm>
            <a:prstGeom prst="rect">
              <a:avLst/>
            </a:prstGeom>
            <a:solidFill>
              <a:srgbClr val="33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endParaRPr lang="en-US" sz="1100"/>
            </a:p>
          </p:txBody>
        </p:sp>
        <p:sp>
          <p:nvSpPr>
            <p:cNvPr id="1003528" name="AutoShape 8"/>
            <p:cNvSpPr>
              <a:spLocks noChangeAspect="1" noChangeArrowheads="1"/>
            </p:cNvSpPr>
            <p:nvPr/>
          </p:nvSpPr>
          <p:spPr bwMode="auto">
            <a:xfrm>
              <a:off x="3733" y="1575"/>
              <a:ext cx="265" cy="17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33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endParaRPr lang="en-US" sz="1100"/>
            </a:p>
          </p:txBody>
        </p:sp>
      </p:grpSp>
      <p:grpSp>
        <p:nvGrpSpPr>
          <p:cNvPr id="1003529" name="Group 9"/>
          <p:cNvGrpSpPr>
            <a:grpSpLocks/>
          </p:cNvGrpSpPr>
          <p:nvPr/>
        </p:nvGrpSpPr>
        <p:grpSpPr bwMode="auto">
          <a:xfrm>
            <a:off x="4661866" y="2517466"/>
            <a:ext cx="4228723" cy="3941982"/>
            <a:chOff x="4176" y="2255"/>
            <a:chExt cx="3788" cy="3531"/>
          </a:xfrm>
        </p:grpSpPr>
        <p:grpSp>
          <p:nvGrpSpPr>
            <p:cNvPr id="1003530" name="Group 10"/>
            <p:cNvGrpSpPr>
              <a:grpSpLocks/>
            </p:cNvGrpSpPr>
            <p:nvPr/>
          </p:nvGrpSpPr>
          <p:grpSpPr bwMode="auto">
            <a:xfrm>
              <a:off x="4912" y="2255"/>
              <a:ext cx="2573" cy="3018"/>
              <a:chOff x="4912" y="2255"/>
              <a:chExt cx="2573" cy="3018"/>
            </a:xfrm>
          </p:grpSpPr>
          <p:sp>
            <p:nvSpPr>
              <p:cNvPr id="1003531" name="Oval 11"/>
              <p:cNvSpPr>
                <a:spLocks noChangeAspect="1" noChangeArrowheads="1"/>
              </p:cNvSpPr>
              <p:nvPr/>
            </p:nvSpPr>
            <p:spPr bwMode="auto">
              <a:xfrm>
                <a:off x="5039" y="2509"/>
                <a:ext cx="286" cy="286"/>
              </a:xfrm>
              <a:prstGeom prst="ellipse">
                <a:avLst/>
              </a:prstGeom>
              <a:solidFill>
                <a:srgbClr val="01B0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1</a:t>
                </a:r>
              </a:p>
            </p:txBody>
          </p:sp>
          <p:sp>
            <p:nvSpPr>
              <p:cNvPr id="1003532" name="Oval 12"/>
              <p:cNvSpPr>
                <a:spLocks noChangeAspect="1" noChangeArrowheads="1"/>
              </p:cNvSpPr>
              <p:nvPr/>
            </p:nvSpPr>
            <p:spPr bwMode="auto">
              <a:xfrm>
                <a:off x="4912" y="2255"/>
                <a:ext cx="95" cy="95"/>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33" name="AutoShape 13"/>
              <p:cNvCxnSpPr>
                <a:cxnSpLocks noChangeAspect="1" noChangeShapeType="1"/>
                <a:stCxn id="1003532" idx="4"/>
                <a:endCxn id="1003531" idx="1"/>
              </p:cNvCxnSpPr>
              <p:nvPr/>
            </p:nvCxnSpPr>
            <p:spPr bwMode="auto">
              <a:xfrm>
                <a:off x="4960" y="2350"/>
                <a:ext cx="121" cy="20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34" name="Oval 14"/>
              <p:cNvSpPr>
                <a:spLocks noChangeAspect="1" noChangeArrowheads="1"/>
              </p:cNvSpPr>
              <p:nvPr/>
            </p:nvSpPr>
            <p:spPr bwMode="auto">
              <a:xfrm>
                <a:off x="5357" y="2255"/>
                <a:ext cx="95" cy="95"/>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35" name="AutoShape 15"/>
              <p:cNvCxnSpPr>
                <a:cxnSpLocks noChangeAspect="1" noChangeShapeType="1"/>
                <a:stCxn id="1003534" idx="4"/>
                <a:endCxn id="1003531" idx="7"/>
              </p:cNvCxnSpPr>
              <p:nvPr/>
            </p:nvCxnSpPr>
            <p:spPr bwMode="auto">
              <a:xfrm flipH="1">
                <a:off x="5283" y="2350"/>
                <a:ext cx="121" cy="20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536" name="AutoShape 16"/>
              <p:cNvCxnSpPr>
                <a:cxnSpLocks noChangeAspect="1" noChangeShapeType="1"/>
                <a:stCxn id="1003531" idx="4"/>
                <a:endCxn id="1003559" idx="2"/>
              </p:cNvCxnSpPr>
              <p:nvPr/>
            </p:nvCxnSpPr>
            <p:spPr bwMode="auto">
              <a:xfrm rot="5400000">
                <a:off x="4308" y="3621"/>
                <a:ext cx="1700" cy="48"/>
              </a:xfrm>
              <a:prstGeom prst="curvedConnector4">
                <a:avLst>
                  <a:gd name="adj1" fmla="val 45778"/>
                  <a:gd name="adj2" fmla="val 308694"/>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37" name="Oval 17"/>
              <p:cNvSpPr>
                <a:spLocks noChangeAspect="1" noChangeArrowheads="1"/>
              </p:cNvSpPr>
              <p:nvPr/>
            </p:nvSpPr>
            <p:spPr bwMode="auto">
              <a:xfrm>
                <a:off x="5675" y="2509"/>
                <a:ext cx="285" cy="286"/>
              </a:xfrm>
              <a:prstGeom prst="ellipse">
                <a:avLst/>
              </a:prstGeom>
              <a:solidFill>
                <a:srgbClr val="01E1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2</a:t>
                </a:r>
              </a:p>
            </p:txBody>
          </p:sp>
          <p:sp>
            <p:nvSpPr>
              <p:cNvPr id="1003538" name="Oval 18"/>
              <p:cNvSpPr>
                <a:spLocks noChangeAspect="1" noChangeArrowheads="1"/>
              </p:cNvSpPr>
              <p:nvPr/>
            </p:nvSpPr>
            <p:spPr bwMode="auto">
              <a:xfrm>
                <a:off x="5547" y="2255"/>
                <a:ext cx="95" cy="95"/>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39" name="AutoShape 19"/>
              <p:cNvCxnSpPr>
                <a:cxnSpLocks noChangeAspect="1" noChangeShapeType="1"/>
                <a:stCxn id="1003538" idx="4"/>
                <a:endCxn id="1003537" idx="1"/>
              </p:cNvCxnSpPr>
              <p:nvPr/>
            </p:nvCxnSpPr>
            <p:spPr bwMode="auto">
              <a:xfrm>
                <a:off x="5595" y="2350"/>
                <a:ext cx="122" cy="20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40" name="Oval 20"/>
              <p:cNvSpPr>
                <a:spLocks noChangeAspect="1" noChangeArrowheads="1"/>
              </p:cNvSpPr>
              <p:nvPr/>
            </p:nvSpPr>
            <p:spPr bwMode="auto">
              <a:xfrm>
                <a:off x="5992" y="2255"/>
                <a:ext cx="95" cy="95"/>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41" name="AutoShape 21"/>
              <p:cNvCxnSpPr>
                <a:cxnSpLocks noChangeAspect="1" noChangeShapeType="1"/>
                <a:stCxn id="1003540" idx="4"/>
                <a:endCxn id="1003537" idx="7"/>
              </p:cNvCxnSpPr>
              <p:nvPr/>
            </p:nvCxnSpPr>
            <p:spPr bwMode="auto">
              <a:xfrm flipH="1">
                <a:off x="5918" y="2350"/>
                <a:ext cx="122" cy="20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542" name="AutoShape 22"/>
              <p:cNvCxnSpPr>
                <a:cxnSpLocks noChangeAspect="1" noChangeShapeType="1"/>
                <a:stCxn id="1003537" idx="4"/>
                <a:endCxn id="1003562" idx="2"/>
              </p:cNvCxnSpPr>
              <p:nvPr/>
            </p:nvCxnSpPr>
            <p:spPr bwMode="auto">
              <a:xfrm rot="5400000">
                <a:off x="4944" y="3620"/>
                <a:ext cx="1700" cy="49"/>
              </a:xfrm>
              <a:prstGeom prst="curvedConnector4">
                <a:avLst>
                  <a:gd name="adj1" fmla="val 45778"/>
                  <a:gd name="adj2" fmla="val 308694"/>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43" name="Oval 23"/>
              <p:cNvSpPr>
                <a:spLocks noChangeAspect="1" noChangeArrowheads="1"/>
              </p:cNvSpPr>
              <p:nvPr/>
            </p:nvSpPr>
            <p:spPr bwMode="auto">
              <a:xfrm>
                <a:off x="6310" y="2509"/>
                <a:ext cx="286" cy="286"/>
              </a:xfrm>
              <a:prstGeom prst="ellipse">
                <a:avLst/>
              </a:prstGeom>
              <a:solidFill>
                <a:srgbClr val="01FFF9"/>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3</a:t>
                </a:r>
              </a:p>
            </p:txBody>
          </p:sp>
          <p:sp>
            <p:nvSpPr>
              <p:cNvPr id="1003544" name="Oval 24"/>
              <p:cNvSpPr>
                <a:spLocks noChangeAspect="1" noChangeArrowheads="1"/>
              </p:cNvSpPr>
              <p:nvPr/>
            </p:nvSpPr>
            <p:spPr bwMode="auto">
              <a:xfrm>
                <a:off x="6182" y="2255"/>
                <a:ext cx="96" cy="95"/>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45" name="AutoShape 25"/>
              <p:cNvCxnSpPr>
                <a:cxnSpLocks noChangeAspect="1" noChangeShapeType="1"/>
                <a:stCxn id="1003544" idx="4"/>
                <a:endCxn id="1003543" idx="1"/>
              </p:cNvCxnSpPr>
              <p:nvPr/>
            </p:nvCxnSpPr>
            <p:spPr bwMode="auto">
              <a:xfrm>
                <a:off x="6230" y="2350"/>
                <a:ext cx="122" cy="20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46" name="Oval 26"/>
              <p:cNvSpPr>
                <a:spLocks noChangeAspect="1" noChangeArrowheads="1"/>
              </p:cNvSpPr>
              <p:nvPr/>
            </p:nvSpPr>
            <p:spPr bwMode="auto">
              <a:xfrm>
                <a:off x="6627" y="2255"/>
                <a:ext cx="95" cy="95"/>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47" name="AutoShape 27"/>
              <p:cNvCxnSpPr>
                <a:cxnSpLocks noChangeAspect="1" noChangeShapeType="1"/>
                <a:stCxn id="1003546" idx="4"/>
                <a:endCxn id="1003543" idx="7"/>
              </p:cNvCxnSpPr>
              <p:nvPr/>
            </p:nvCxnSpPr>
            <p:spPr bwMode="auto">
              <a:xfrm flipH="1">
                <a:off x="6554" y="2350"/>
                <a:ext cx="121" cy="20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548" name="AutoShape 28"/>
              <p:cNvCxnSpPr>
                <a:cxnSpLocks noChangeAspect="1" noChangeShapeType="1"/>
                <a:stCxn id="1003543" idx="4"/>
                <a:endCxn id="1003565" idx="2"/>
              </p:cNvCxnSpPr>
              <p:nvPr/>
            </p:nvCxnSpPr>
            <p:spPr bwMode="auto">
              <a:xfrm rot="5400000">
                <a:off x="5579" y="3620"/>
                <a:ext cx="1700" cy="49"/>
              </a:xfrm>
              <a:prstGeom prst="curvedConnector4">
                <a:avLst>
                  <a:gd name="adj1" fmla="val 45778"/>
                  <a:gd name="adj2" fmla="val 308694"/>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549" name="AutoShape 29"/>
              <p:cNvCxnSpPr>
                <a:cxnSpLocks noChangeAspect="1" noChangeShapeType="1"/>
                <a:stCxn id="1003531" idx="4"/>
                <a:endCxn id="1003577" idx="7"/>
              </p:cNvCxnSpPr>
              <p:nvPr/>
            </p:nvCxnSpPr>
            <p:spPr bwMode="auto">
              <a:xfrm rot="16200000" flipH="1">
                <a:off x="5164" y="2813"/>
                <a:ext cx="360" cy="324"/>
              </a:xfrm>
              <a:prstGeom prst="curvedConnector3">
                <a:avLst>
                  <a:gd name="adj1" fmla="val 44167"/>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550" name="AutoShape 30"/>
              <p:cNvCxnSpPr>
                <a:cxnSpLocks noChangeAspect="1" noChangeShapeType="1"/>
                <a:stCxn id="1003537" idx="4"/>
                <a:endCxn id="1003576" idx="7"/>
              </p:cNvCxnSpPr>
              <p:nvPr/>
            </p:nvCxnSpPr>
            <p:spPr bwMode="auto">
              <a:xfrm rot="16200000" flipH="1">
                <a:off x="5799" y="2814"/>
                <a:ext cx="360" cy="322"/>
              </a:xfrm>
              <a:prstGeom prst="curvedConnector3">
                <a:avLst>
                  <a:gd name="adj1" fmla="val 44167"/>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551" name="AutoShape 31"/>
              <p:cNvCxnSpPr>
                <a:cxnSpLocks noChangeAspect="1" noChangeShapeType="1"/>
                <a:stCxn id="1003543" idx="4"/>
                <a:endCxn id="1003580" idx="7"/>
              </p:cNvCxnSpPr>
              <p:nvPr/>
            </p:nvCxnSpPr>
            <p:spPr bwMode="auto">
              <a:xfrm rot="16200000" flipH="1">
                <a:off x="6434" y="2814"/>
                <a:ext cx="360" cy="322"/>
              </a:xfrm>
              <a:prstGeom prst="curvedConnector3">
                <a:avLst>
                  <a:gd name="adj1" fmla="val 44167"/>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52" name="Oval 32"/>
              <p:cNvSpPr>
                <a:spLocks noChangeAspect="1" noChangeArrowheads="1"/>
              </p:cNvSpPr>
              <p:nvPr/>
            </p:nvSpPr>
            <p:spPr bwMode="auto">
              <a:xfrm>
                <a:off x="6946" y="2509"/>
                <a:ext cx="285" cy="286"/>
              </a:xfrm>
              <a:prstGeom prst="ellipse">
                <a:avLst/>
              </a:prstGeom>
              <a:solidFill>
                <a:srgbClr val="01FFC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4</a:t>
                </a:r>
              </a:p>
            </p:txBody>
          </p:sp>
          <p:sp>
            <p:nvSpPr>
              <p:cNvPr id="1003553" name="Oval 33"/>
              <p:cNvSpPr>
                <a:spLocks noChangeAspect="1" noChangeArrowheads="1"/>
              </p:cNvSpPr>
              <p:nvPr/>
            </p:nvSpPr>
            <p:spPr bwMode="auto">
              <a:xfrm>
                <a:off x="6818" y="2255"/>
                <a:ext cx="96" cy="95"/>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54" name="AutoShape 34"/>
              <p:cNvCxnSpPr>
                <a:cxnSpLocks noChangeAspect="1" noChangeShapeType="1"/>
                <a:stCxn id="1003553" idx="4"/>
                <a:endCxn id="1003552" idx="1"/>
              </p:cNvCxnSpPr>
              <p:nvPr/>
            </p:nvCxnSpPr>
            <p:spPr bwMode="auto">
              <a:xfrm>
                <a:off x="6866" y="2350"/>
                <a:ext cx="122" cy="20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55" name="Oval 35"/>
              <p:cNvSpPr>
                <a:spLocks noChangeAspect="1" noChangeArrowheads="1"/>
              </p:cNvSpPr>
              <p:nvPr/>
            </p:nvSpPr>
            <p:spPr bwMode="auto">
              <a:xfrm>
                <a:off x="7263" y="2255"/>
                <a:ext cx="95" cy="95"/>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56" name="AutoShape 36"/>
              <p:cNvCxnSpPr>
                <a:cxnSpLocks noChangeAspect="1" noChangeShapeType="1"/>
                <a:stCxn id="1003555" idx="4"/>
                <a:endCxn id="1003552" idx="7"/>
              </p:cNvCxnSpPr>
              <p:nvPr/>
            </p:nvCxnSpPr>
            <p:spPr bwMode="auto">
              <a:xfrm flipH="1">
                <a:off x="7189" y="2350"/>
                <a:ext cx="122" cy="20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557" name="AutoShape 37"/>
              <p:cNvCxnSpPr>
                <a:cxnSpLocks noChangeAspect="1" noChangeShapeType="1"/>
                <a:stCxn id="1003552" idx="4"/>
                <a:endCxn id="1003568" idx="2"/>
              </p:cNvCxnSpPr>
              <p:nvPr/>
            </p:nvCxnSpPr>
            <p:spPr bwMode="auto">
              <a:xfrm rot="5400000">
                <a:off x="6215" y="3620"/>
                <a:ext cx="1700" cy="49"/>
              </a:xfrm>
              <a:prstGeom prst="curvedConnector4">
                <a:avLst>
                  <a:gd name="adj1" fmla="val 45778"/>
                  <a:gd name="adj2" fmla="val 308694"/>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558" name="AutoShape 38"/>
              <p:cNvCxnSpPr>
                <a:cxnSpLocks noChangeAspect="1" noChangeShapeType="1"/>
                <a:stCxn id="1003552" idx="4"/>
                <a:endCxn id="1003582" idx="7"/>
              </p:cNvCxnSpPr>
              <p:nvPr/>
            </p:nvCxnSpPr>
            <p:spPr bwMode="auto">
              <a:xfrm rot="16200000" flipH="1">
                <a:off x="7070" y="2814"/>
                <a:ext cx="360" cy="322"/>
              </a:xfrm>
              <a:prstGeom prst="curvedConnector3">
                <a:avLst>
                  <a:gd name="adj1" fmla="val 44167"/>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59" name="Oval 39"/>
              <p:cNvSpPr>
                <a:spLocks noChangeAspect="1" noChangeArrowheads="1"/>
              </p:cNvSpPr>
              <p:nvPr/>
            </p:nvSpPr>
            <p:spPr bwMode="auto">
              <a:xfrm>
                <a:off x="5134" y="4352"/>
                <a:ext cx="286" cy="286"/>
              </a:xfrm>
              <a:prstGeom prst="ellipse">
                <a:avLst/>
              </a:prstGeom>
              <a:solidFill>
                <a:srgbClr val="C9FF0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13</a:t>
                </a:r>
              </a:p>
            </p:txBody>
          </p:sp>
          <p:cxnSp>
            <p:nvCxnSpPr>
              <p:cNvPr id="1003560" name="AutoShape 40"/>
              <p:cNvCxnSpPr>
                <a:cxnSpLocks noChangeAspect="1" noChangeShapeType="1"/>
                <a:stCxn id="1003561" idx="4"/>
                <a:endCxn id="1003559" idx="7"/>
              </p:cNvCxnSpPr>
              <p:nvPr/>
            </p:nvCxnSpPr>
            <p:spPr bwMode="auto">
              <a:xfrm flipH="1">
                <a:off x="5378" y="4257"/>
                <a:ext cx="153"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61" name="Oval 41"/>
              <p:cNvSpPr>
                <a:spLocks noChangeAspect="1" noChangeArrowheads="1"/>
              </p:cNvSpPr>
              <p:nvPr/>
            </p:nvSpPr>
            <p:spPr bwMode="auto">
              <a:xfrm>
                <a:off x="5483" y="4161"/>
                <a:ext cx="96" cy="96"/>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62" name="Oval 42"/>
              <p:cNvSpPr>
                <a:spLocks noChangeAspect="1" noChangeArrowheads="1"/>
              </p:cNvSpPr>
              <p:nvPr/>
            </p:nvSpPr>
            <p:spPr bwMode="auto">
              <a:xfrm>
                <a:off x="5769" y="4352"/>
                <a:ext cx="286" cy="286"/>
              </a:xfrm>
              <a:prstGeom prst="ellipse">
                <a:avLst/>
              </a:prstGeom>
              <a:solidFill>
                <a:srgbClr val="F9FF0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14</a:t>
                </a:r>
              </a:p>
            </p:txBody>
          </p:sp>
          <p:cxnSp>
            <p:nvCxnSpPr>
              <p:cNvPr id="1003563" name="AutoShape 43"/>
              <p:cNvCxnSpPr>
                <a:cxnSpLocks noChangeAspect="1" noChangeShapeType="1"/>
                <a:stCxn id="1003564" idx="4"/>
                <a:endCxn id="1003562" idx="7"/>
              </p:cNvCxnSpPr>
              <p:nvPr/>
            </p:nvCxnSpPr>
            <p:spPr bwMode="auto">
              <a:xfrm flipH="1">
                <a:off x="6013" y="4257"/>
                <a:ext cx="153"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64" name="Oval 44"/>
              <p:cNvSpPr>
                <a:spLocks noChangeAspect="1" noChangeArrowheads="1"/>
              </p:cNvSpPr>
              <p:nvPr/>
            </p:nvSpPr>
            <p:spPr bwMode="auto">
              <a:xfrm>
                <a:off x="6119" y="4161"/>
                <a:ext cx="95" cy="96"/>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65" name="Oval 45"/>
              <p:cNvSpPr>
                <a:spLocks noChangeAspect="1" noChangeArrowheads="1"/>
              </p:cNvSpPr>
              <p:nvPr/>
            </p:nvSpPr>
            <p:spPr bwMode="auto">
              <a:xfrm>
                <a:off x="6404" y="4352"/>
                <a:ext cx="286" cy="286"/>
              </a:xfrm>
              <a:prstGeom prst="ellipse">
                <a:avLst/>
              </a:prstGeom>
              <a:solidFill>
                <a:srgbClr val="FFE10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15</a:t>
                </a:r>
              </a:p>
            </p:txBody>
          </p:sp>
          <p:cxnSp>
            <p:nvCxnSpPr>
              <p:cNvPr id="1003566" name="AutoShape 46"/>
              <p:cNvCxnSpPr>
                <a:cxnSpLocks noChangeAspect="1" noChangeShapeType="1"/>
                <a:stCxn id="1003567" idx="4"/>
                <a:endCxn id="1003565" idx="7"/>
              </p:cNvCxnSpPr>
              <p:nvPr/>
            </p:nvCxnSpPr>
            <p:spPr bwMode="auto">
              <a:xfrm flipH="1">
                <a:off x="6648" y="4257"/>
                <a:ext cx="153"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67" name="Oval 47"/>
              <p:cNvSpPr>
                <a:spLocks noChangeAspect="1" noChangeArrowheads="1"/>
              </p:cNvSpPr>
              <p:nvPr/>
            </p:nvSpPr>
            <p:spPr bwMode="auto">
              <a:xfrm>
                <a:off x="6754" y="4161"/>
                <a:ext cx="95" cy="96"/>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68" name="Oval 48"/>
              <p:cNvSpPr>
                <a:spLocks noChangeAspect="1" noChangeArrowheads="1"/>
              </p:cNvSpPr>
              <p:nvPr/>
            </p:nvSpPr>
            <p:spPr bwMode="auto">
              <a:xfrm>
                <a:off x="7040" y="4352"/>
                <a:ext cx="286" cy="286"/>
              </a:xfrm>
              <a:prstGeom prst="ellipse">
                <a:avLst/>
              </a:prstGeom>
              <a:solidFill>
                <a:srgbClr val="FFB60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16</a:t>
                </a:r>
              </a:p>
            </p:txBody>
          </p:sp>
          <p:cxnSp>
            <p:nvCxnSpPr>
              <p:cNvPr id="1003569" name="AutoShape 49"/>
              <p:cNvCxnSpPr>
                <a:cxnSpLocks noChangeAspect="1" noChangeShapeType="1"/>
                <a:stCxn id="1003570" idx="4"/>
                <a:endCxn id="1003568" idx="7"/>
              </p:cNvCxnSpPr>
              <p:nvPr/>
            </p:nvCxnSpPr>
            <p:spPr bwMode="auto">
              <a:xfrm flipH="1">
                <a:off x="7284" y="4257"/>
                <a:ext cx="153"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70" name="Oval 50"/>
              <p:cNvSpPr>
                <a:spLocks noChangeAspect="1" noChangeArrowheads="1"/>
              </p:cNvSpPr>
              <p:nvPr/>
            </p:nvSpPr>
            <p:spPr bwMode="auto">
              <a:xfrm>
                <a:off x="7390" y="4161"/>
                <a:ext cx="95" cy="96"/>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71" name="AutoShape 51"/>
              <p:cNvCxnSpPr>
                <a:cxnSpLocks noChangeAspect="1" noChangeShapeType="1"/>
                <a:stCxn id="1003582" idx="4"/>
                <a:endCxn id="1003597" idx="7"/>
              </p:cNvCxnSpPr>
              <p:nvPr/>
            </p:nvCxnSpPr>
            <p:spPr bwMode="auto">
              <a:xfrm rot="5400000">
                <a:off x="7101" y="3582"/>
                <a:ext cx="391" cy="26"/>
              </a:xfrm>
              <a:prstGeom prst="curvedConnector3">
                <a:avLst>
                  <a:gd name="adj1" fmla="val 445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572" name="AutoShape 52"/>
              <p:cNvCxnSpPr>
                <a:cxnSpLocks noChangeAspect="1" noChangeShapeType="1"/>
                <a:stCxn id="1003582" idx="4"/>
                <a:endCxn id="1003594" idx="7"/>
              </p:cNvCxnSpPr>
              <p:nvPr/>
            </p:nvCxnSpPr>
            <p:spPr bwMode="auto">
              <a:xfrm rot="5400000">
                <a:off x="6783" y="3264"/>
                <a:ext cx="391" cy="662"/>
              </a:xfrm>
              <a:prstGeom prst="curvedConnector3">
                <a:avLst>
                  <a:gd name="adj1" fmla="val 445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573" name="AutoShape 53"/>
              <p:cNvCxnSpPr>
                <a:cxnSpLocks noChangeAspect="1" noChangeShapeType="1"/>
                <a:stCxn id="1003582" idx="4"/>
                <a:endCxn id="1003591" idx="7"/>
              </p:cNvCxnSpPr>
              <p:nvPr/>
            </p:nvCxnSpPr>
            <p:spPr bwMode="auto">
              <a:xfrm rot="5400000">
                <a:off x="6466" y="2946"/>
                <a:ext cx="391" cy="1297"/>
              </a:xfrm>
              <a:prstGeom prst="curvedConnector3">
                <a:avLst>
                  <a:gd name="adj1" fmla="val 445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574" name="AutoShape 54"/>
              <p:cNvCxnSpPr>
                <a:cxnSpLocks noChangeAspect="1" noChangeShapeType="1"/>
                <a:stCxn id="1003582" idx="4"/>
                <a:endCxn id="1003588" idx="7"/>
              </p:cNvCxnSpPr>
              <p:nvPr/>
            </p:nvCxnSpPr>
            <p:spPr bwMode="auto">
              <a:xfrm rot="5400000">
                <a:off x="6148" y="2629"/>
                <a:ext cx="391" cy="1932"/>
              </a:xfrm>
              <a:prstGeom prst="curvedConnector3">
                <a:avLst>
                  <a:gd name="adj1" fmla="val 445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575" name="AutoShape 55"/>
              <p:cNvCxnSpPr>
                <a:cxnSpLocks noChangeAspect="1" noChangeShapeType="1"/>
                <a:stCxn id="1003577" idx="4"/>
                <a:endCxn id="1003576" idx="1"/>
              </p:cNvCxnSpPr>
              <p:nvPr/>
            </p:nvCxnSpPr>
            <p:spPr bwMode="auto">
              <a:xfrm rot="5400000" flipH="1" flipV="1">
                <a:off x="5550" y="3010"/>
                <a:ext cx="244" cy="534"/>
              </a:xfrm>
              <a:prstGeom prst="curvedConnector5">
                <a:avLst>
                  <a:gd name="adj1" fmla="val -41380"/>
                  <a:gd name="adj2" fmla="val 59500"/>
                  <a:gd name="adj3" fmla="val 15862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76" name="Oval 56"/>
              <p:cNvSpPr>
                <a:spLocks noChangeAspect="1" noChangeArrowheads="1"/>
              </p:cNvSpPr>
              <p:nvPr/>
            </p:nvSpPr>
            <p:spPr bwMode="auto">
              <a:xfrm>
                <a:off x="5897" y="3113"/>
                <a:ext cx="285" cy="286"/>
              </a:xfrm>
              <a:prstGeom prst="ellipse">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77" name="Oval 57"/>
              <p:cNvSpPr>
                <a:spLocks noChangeAspect="1" noChangeArrowheads="1"/>
              </p:cNvSpPr>
              <p:nvPr/>
            </p:nvSpPr>
            <p:spPr bwMode="auto">
              <a:xfrm>
                <a:off x="5262" y="3113"/>
                <a:ext cx="286" cy="286"/>
              </a:xfrm>
              <a:prstGeom prst="ellipse">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78" name="Oval 58"/>
              <p:cNvSpPr>
                <a:spLocks noChangeAspect="1" noChangeArrowheads="1"/>
              </p:cNvSpPr>
              <p:nvPr/>
            </p:nvSpPr>
            <p:spPr bwMode="auto">
              <a:xfrm>
                <a:off x="5208" y="2924"/>
                <a:ext cx="95" cy="95"/>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79" name="AutoShape 59"/>
              <p:cNvCxnSpPr>
                <a:cxnSpLocks noChangeAspect="1" noChangeShapeType="1"/>
                <a:stCxn id="1003578" idx="4"/>
                <a:endCxn id="1003577" idx="1"/>
              </p:cNvCxnSpPr>
              <p:nvPr/>
            </p:nvCxnSpPr>
            <p:spPr bwMode="auto">
              <a:xfrm>
                <a:off x="5256" y="3019"/>
                <a:ext cx="48"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80" name="Oval 60"/>
              <p:cNvSpPr>
                <a:spLocks noChangeAspect="1" noChangeArrowheads="1"/>
              </p:cNvSpPr>
              <p:nvPr/>
            </p:nvSpPr>
            <p:spPr bwMode="auto">
              <a:xfrm>
                <a:off x="6532" y="3113"/>
                <a:ext cx="285" cy="286"/>
              </a:xfrm>
              <a:prstGeom prst="ellipse">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81" name="AutoShape 61"/>
              <p:cNvCxnSpPr>
                <a:cxnSpLocks noChangeAspect="1" noChangeShapeType="1"/>
                <a:stCxn id="1003576" idx="4"/>
                <a:endCxn id="1003580" idx="1"/>
              </p:cNvCxnSpPr>
              <p:nvPr/>
            </p:nvCxnSpPr>
            <p:spPr bwMode="auto">
              <a:xfrm rot="5400000" flipH="1" flipV="1">
                <a:off x="6185" y="3010"/>
                <a:ext cx="244" cy="534"/>
              </a:xfrm>
              <a:prstGeom prst="curvedConnector5">
                <a:avLst>
                  <a:gd name="adj1" fmla="val -41380"/>
                  <a:gd name="adj2" fmla="val 59500"/>
                  <a:gd name="adj3" fmla="val 15862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82" name="Oval 62"/>
              <p:cNvSpPr>
                <a:spLocks noChangeAspect="1" noChangeArrowheads="1"/>
              </p:cNvSpPr>
              <p:nvPr/>
            </p:nvSpPr>
            <p:spPr bwMode="auto">
              <a:xfrm>
                <a:off x="7167" y="3113"/>
                <a:ext cx="286" cy="286"/>
              </a:xfrm>
              <a:prstGeom prst="ellipse">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83" name="AutoShape 63"/>
              <p:cNvCxnSpPr>
                <a:cxnSpLocks noChangeAspect="1" noChangeShapeType="1"/>
                <a:stCxn id="1003580" idx="4"/>
                <a:endCxn id="1003582" idx="1"/>
              </p:cNvCxnSpPr>
              <p:nvPr/>
            </p:nvCxnSpPr>
            <p:spPr bwMode="auto">
              <a:xfrm rot="5400000" flipH="1" flipV="1">
                <a:off x="6820" y="3010"/>
                <a:ext cx="244" cy="534"/>
              </a:xfrm>
              <a:prstGeom prst="curvedConnector5">
                <a:avLst>
                  <a:gd name="adj1" fmla="val -41380"/>
                  <a:gd name="adj2" fmla="val 59426"/>
                  <a:gd name="adj3" fmla="val 15862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84" name="Rectangle 64"/>
              <p:cNvSpPr>
                <a:spLocks noChangeAspect="1" noChangeArrowheads="1"/>
              </p:cNvSpPr>
              <p:nvPr/>
            </p:nvSpPr>
            <p:spPr bwMode="auto">
              <a:xfrm>
                <a:off x="5262" y="3145"/>
                <a:ext cx="286" cy="254"/>
              </a:xfrm>
              <a:prstGeom prst="rect">
                <a:avLst/>
              </a:prstGeom>
              <a:solidFill>
                <a:srgbClr val="01FF9E"/>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5</a:t>
                </a:r>
              </a:p>
            </p:txBody>
          </p:sp>
          <p:sp>
            <p:nvSpPr>
              <p:cNvPr id="1003585" name="Rectangle 65"/>
              <p:cNvSpPr>
                <a:spLocks noChangeAspect="1" noChangeArrowheads="1"/>
              </p:cNvSpPr>
              <p:nvPr/>
            </p:nvSpPr>
            <p:spPr bwMode="auto">
              <a:xfrm>
                <a:off x="5905" y="3153"/>
                <a:ext cx="286" cy="254"/>
              </a:xfrm>
              <a:prstGeom prst="rect">
                <a:avLst/>
              </a:prstGeom>
              <a:solidFill>
                <a:srgbClr val="01FF74"/>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6</a:t>
                </a:r>
              </a:p>
            </p:txBody>
          </p:sp>
          <p:sp>
            <p:nvSpPr>
              <p:cNvPr id="1003586" name="Rectangle 66"/>
              <p:cNvSpPr>
                <a:spLocks noChangeAspect="1" noChangeArrowheads="1"/>
              </p:cNvSpPr>
              <p:nvPr/>
            </p:nvSpPr>
            <p:spPr bwMode="auto">
              <a:xfrm>
                <a:off x="7167" y="3145"/>
                <a:ext cx="286" cy="254"/>
              </a:xfrm>
              <a:prstGeom prst="rect">
                <a:avLst/>
              </a:prstGeom>
              <a:solidFill>
                <a:srgbClr val="01FF1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8</a:t>
                </a:r>
              </a:p>
            </p:txBody>
          </p:sp>
          <p:sp>
            <p:nvSpPr>
              <p:cNvPr id="1003587" name="Rectangle 67"/>
              <p:cNvSpPr>
                <a:spLocks noChangeAspect="1" noChangeArrowheads="1"/>
              </p:cNvSpPr>
              <p:nvPr/>
            </p:nvSpPr>
            <p:spPr bwMode="auto">
              <a:xfrm>
                <a:off x="6532" y="3145"/>
                <a:ext cx="285" cy="254"/>
              </a:xfrm>
              <a:prstGeom prst="rect">
                <a:avLst/>
              </a:prstGeom>
              <a:solidFill>
                <a:srgbClr val="01FF44"/>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7</a:t>
                </a:r>
              </a:p>
            </p:txBody>
          </p:sp>
          <p:sp>
            <p:nvSpPr>
              <p:cNvPr id="1003588" name="Oval 68"/>
              <p:cNvSpPr>
                <a:spLocks noChangeAspect="1" noChangeArrowheads="1"/>
              </p:cNvSpPr>
              <p:nvPr/>
            </p:nvSpPr>
            <p:spPr bwMode="auto">
              <a:xfrm>
                <a:off x="5134" y="3748"/>
                <a:ext cx="286" cy="286"/>
              </a:xfrm>
              <a:prstGeom prst="ellipse">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89" name="AutoShape 69"/>
              <p:cNvCxnSpPr>
                <a:cxnSpLocks noChangeAspect="1" noChangeShapeType="1"/>
                <a:stCxn id="1003590" idx="4"/>
                <a:endCxn id="1003588" idx="1"/>
              </p:cNvCxnSpPr>
              <p:nvPr/>
            </p:nvCxnSpPr>
            <p:spPr bwMode="auto">
              <a:xfrm>
                <a:off x="5119" y="3685"/>
                <a:ext cx="57" cy="10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90" name="Oval 70"/>
              <p:cNvSpPr>
                <a:spLocks noChangeAspect="1" noChangeArrowheads="1"/>
              </p:cNvSpPr>
              <p:nvPr/>
            </p:nvSpPr>
            <p:spPr bwMode="auto">
              <a:xfrm>
                <a:off x="5071" y="3589"/>
                <a:ext cx="95" cy="96"/>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91" name="Oval 71"/>
              <p:cNvSpPr>
                <a:spLocks noChangeAspect="1" noChangeArrowheads="1"/>
              </p:cNvSpPr>
              <p:nvPr/>
            </p:nvSpPr>
            <p:spPr bwMode="auto">
              <a:xfrm>
                <a:off x="5769" y="3748"/>
                <a:ext cx="286" cy="286"/>
              </a:xfrm>
              <a:prstGeom prst="ellipse">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92" name="AutoShape 72"/>
              <p:cNvCxnSpPr>
                <a:cxnSpLocks noChangeAspect="1" noChangeShapeType="1"/>
                <a:stCxn id="1003593" idx="4"/>
                <a:endCxn id="1003591" idx="1"/>
              </p:cNvCxnSpPr>
              <p:nvPr/>
            </p:nvCxnSpPr>
            <p:spPr bwMode="auto">
              <a:xfrm>
                <a:off x="5754" y="3684"/>
                <a:ext cx="57" cy="10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93" name="Oval 73"/>
              <p:cNvSpPr>
                <a:spLocks noChangeAspect="1" noChangeArrowheads="1"/>
              </p:cNvSpPr>
              <p:nvPr/>
            </p:nvSpPr>
            <p:spPr bwMode="auto">
              <a:xfrm>
                <a:off x="5706" y="3589"/>
                <a:ext cx="95" cy="95"/>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94" name="Oval 74"/>
              <p:cNvSpPr>
                <a:spLocks noChangeAspect="1" noChangeArrowheads="1"/>
              </p:cNvSpPr>
              <p:nvPr/>
            </p:nvSpPr>
            <p:spPr bwMode="auto">
              <a:xfrm>
                <a:off x="6404" y="3748"/>
                <a:ext cx="286" cy="286"/>
              </a:xfrm>
              <a:prstGeom prst="ellipse">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95" name="AutoShape 75"/>
              <p:cNvCxnSpPr>
                <a:cxnSpLocks noChangeAspect="1" noChangeShapeType="1"/>
                <a:stCxn id="1003596" idx="4"/>
                <a:endCxn id="1003594" idx="1"/>
              </p:cNvCxnSpPr>
              <p:nvPr/>
            </p:nvCxnSpPr>
            <p:spPr bwMode="auto">
              <a:xfrm>
                <a:off x="6389" y="3684"/>
                <a:ext cx="57" cy="10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96" name="Oval 76"/>
              <p:cNvSpPr>
                <a:spLocks noChangeAspect="1" noChangeArrowheads="1"/>
              </p:cNvSpPr>
              <p:nvPr/>
            </p:nvSpPr>
            <p:spPr bwMode="auto">
              <a:xfrm>
                <a:off x="6341" y="3589"/>
                <a:ext cx="95" cy="95"/>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97" name="Oval 77"/>
              <p:cNvSpPr>
                <a:spLocks noChangeAspect="1" noChangeArrowheads="1"/>
              </p:cNvSpPr>
              <p:nvPr/>
            </p:nvSpPr>
            <p:spPr bwMode="auto">
              <a:xfrm>
                <a:off x="7040" y="3748"/>
                <a:ext cx="286" cy="286"/>
              </a:xfrm>
              <a:prstGeom prst="ellipse">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3598" name="AutoShape 78"/>
              <p:cNvCxnSpPr>
                <a:cxnSpLocks noChangeAspect="1" noChangeShapeType="1"/>
                <a:stCxn id="1003599" idx="4"/>
                <a:endCxn id="1003597" idx="1"/>
              </p:cNvCxnSpPr>
              <p:nvPr/>
            </p:nvCxnSpPr>
            <p:spPr bwMode="auto">
              <a:xfrm>
                <a:off x="7025" y="3685"/>
                <a:ext cx="57" cy="10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599" name="Oval 79"/>
              <p:cNvSpPr>
                <a:spLocks noChangeAspect="1" noChangeArrowheads="1"/>
              </p:cNvSpPr>
              <p:nvPr/>
            </p:nvSpPr>
            <p:spPr bwMode="auto">
              <a:xfrm>
                <a:off x="6977" y="3589"/>
                <a:ext cx="96" cy="96"/>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3600" name="Group 80"/>
              <p:cNvGrpSpPr>
                <a:grpSpLocks noChangeAspect="1"/>
              </p:cNvGrpSpPr>
              <p:nvPr/>
            </p:nvGrpSpPr>
            <p:grpSpPr bwMode="auto">
              <a:xfrm>
                <a:off x="5071" y="4797"/>
                <a:ext cx="445" cy="476"/>
                <a:chOff x="5094" y="3344"/>
                <a:chExt cx="635" cy="680"/>
              </a:xfrm>
            </p:grpSpPr>
            <p:sp>
              <p:nvSpPr>
                <p:cNvPr id="1003601" name="Oval 81"/>
                <p:cNvSpPr>
                  <a:spLocks noChangeAspect="1" noChangeArrowheads="1"/>
                </p:cNvSpPr>
                <p:nvPr/>
              </p:nvSpPr>
              <p:spPr bwMode="auto">
                <a:xfrm>
                  <a:off x="5094" y="3616"/>
                  <a:ext cx="408" cy="408"/>
                </a:xfrm>
                <a:prstGeom prst="ellipse">
                  <a:avLst/>
                </a:prstGeom>
                <a:solidFill>
                  <a:srgbClr val="FF860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17</a:t>
                  </a:r>
                </a:p>
              </p:txBody>
            </p:sp>
            <p:cxnSp>
              <p:nvCxnSpPr>
                <p:cNvPr id="1003602" name="AutoShape 82"/>
                <p:cNvCxnSpPr>
                  <a:cxnSpLocks noChangeAspect="1" noChangeShapeType="1"/>
                  <a:stCxn id="1003603" idx="4"/>
                  <a:endCxn id="1003601" idx="7"/>
                </p:cNvCxnSpPr>
                <p:nvPr/>
              </p:nvCxnSpPr>
              <p:spPr bwMode="auto">
                <a:xfrm flipH="1">
                  <a:off x="5442" y="3480"/>
                  <a:ext cx="219" cy="19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603" name="Oval 83"/>
                <p:cNvSpPr>
                  <a:spLocks noChangeAspect="1" noChangeArrowheads="1"/>
                </p:cNvSpPr>
                <p:nvPr/>
              </p:nvSpPr>
              <p:spPr bwMode="auto">
                <a:xfrm>
                  <a:off x="5593" y="3344"/>
                  <a:ext cx="136" cy="136"/>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1003604" name="AutoShape 84"/>
              <p:cNvCxnSpPr>
                <a:cxnSpLocks noChangeAspect="1" noChangeShapeType="1"/>
                <a:stCxn id="1003605" idx="1"/>
                <a:endCxn id="1003601" idx="2"/>
              </p:cNvCxnSpPr>
              <p:nvPr/>
            </p:nvCxnSpPr>
            <p:spPr bwMode="auto">
              <a:xfrm rot="5400000">
                <a:off x="4634" y="4479"/>
                <a:ext cx="1088" cy="214"/>
              </a:xfrm>
              <a:prstGeom prst="curvedConnector4">
                <a:avLst>
                  <a:gd name="adj1" fmla="val 17125"/>
                  <a:gd name="adj2" fmla="val 147213"/>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605" name="AutoShape 85"/>
              <p:cNvSpPr>
                <a:spLocks noChangeAspect="1" noChangeArrowheads="1"/>
              </p:cNvSpPr>
              <p:nvPr/>
            </p:nvSpPr>
            <p:spPr bwMode="auto">
              <a:xfrm>
                <a:off x="5094" y="3788"/>
                <a:ext cx="381" cy="25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13FF0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9</a:t>
                </a:r>
              </a:p>
            </p:txBody>
          </p:sp>
          <p:grpSp>
            <p:nvGrpSpPr>
              <p:cNvPr id="1003606" name="Group 86"/>
              <p:cNvGrpSpPr>
                <a:grpSpLocks noChangeAspect="1"/>
              </p:cNvGrpSpPr>
              <p:nvPr/>
            </p:nvGrpSpPr>
            <p:grpSpPr bwMode="auto">
              <a:xfrm>
                <a:off x="5706" y="4797"/>
                <a:ext cx="445" cy="476"/>
                <a:chOff x="5094" y="3344"/>
                <a:chExt cx="635" cy="680"/>
              </a:xfrm>
            </p:grpSpPr>
            <p:sp>
              <p:nvSpPr>
                <p:cNvPr id="1003607" name="Oval 87"/>
                <p:cNvSpPr>
                  <a:spLocks noChangeAspect="1" noChangeArrowheads="1"/>
                </p:cNvSpPr>
                <p:nvPr/>
              </p:nvSpPr>
              <p:spPr bwMode="auto">
                <a:xfrm>
                  <a:off x="5094" y="3616"/>
                  <a:ext cx="408" cy="408"/>
                </a:xfrm>
                <a:prstGeom prst="ellipse">
                  <a:avLst/>
                </a:prstGeom>
                <a:solidFill>
                  <a:srgbClr val="FF5C0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18</a:t>
                  </a:r>
                </a:p>
              </p:txBody>
            </p:sp>
            <p:cxnSp>
              <p:nvCxnSpPr>
                <p:cNvPr id="1003608" name="AutoShape 88"/>
                <p:cNvCxnSpPr>
                  <a:cxnSpLocks noChangeAspect="1" noChangeShapeType="1"/>
                  <a:stCxn id="1003609" idx="4"/>
                  <a:endCxn id="1003607" idx="7"/>
                </p:cNvCxnSpPr>
                <p:nvPr/>
              </p:nvCxnSpPr>
              <p:spPr bwMode="auto">
                <a:xfrm flipH="1">
                  <a:off x="5442" y="3480"/>
                  <a:ext cx="219" cy="19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609" name="Oval 89"/>
                <p:cNvSpPr>
                  <a:spLocks noChangeAspect="1" noChangeArrowheads="1"/>
                </p:cNvSpPr>
                <p:nvPr/>
              </p:nvSpPr>
              <p:spPr bwMode="auto">
                <a:xfrm>
                  <a:off x="5593" y="3344"/>
                  <a:ext cx="136" cy="136"/>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1003610" name="AutoShape 90"/>
              <p:cNvCxnSpPr>
                <a:cxnSpLocks noChangeAspect="1" noChangeShapeType="1"/>
                <a:stCxn id="1003611" idx="1"/>
                <a:endCxn id="1003607" idx="2"/>
              </p:cNvCxnSpPr>
              <p:nvPr/>
            </p:nvCxnSpPr>
            <p:spPr bwMode="auto">
              <a:xfrm rot="5400000">
                <a:off x="5269" y="4479"/>
                <a:ext cx="1088" cy="214"/>
              </a:xfrm>
              <a:prstGeom prst="curvedConnector4">
                <a:avLst>
                  <a:gd name="adj1" fmla="val 17125"/>
                  <a:gd name="adj2" fmla="val 147213"/>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611" name="AutoShape 91"/>
              <p:cNvSpPr>
                <a:spLocks noChangeAspect="1" noChangeArrowheads="1"/>
              </p:cNvSpPr>
              <p:nvPr/>
            </p:nvSpPr>
            <p:spPr bwMode="auto">
              <a:xfrm>
                <a:off x="5729" y="3788"/>
                <a:ext cx="381" cy="25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44FF0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10</a:t>
                </a:r>
              </a:p>
            </p:txBody>
          </p:sp>
          <p:grpSp>
            <p:nvGrpSpPr>
              <p:cNvPr id="1003612" name="Group 92"/>
              <p:cNvGrpSpPr>
                <a:grpSpLocks noChangeAspect="1"/>
              </p:cNvGrpSpPr>
              <p:nvPr/>
            </p:nvGrpSpPr>
            <p:grpSpPr bwMode="auto">
              <a:xfrm>
                <a:off x="6341" y="4797"/>
                <a:ext cx="445" cy="476"/>
                <a:chOff x="5094" y="3344"/>
                <a:chExt cx="635" cy="680"/>
              </a:xfrm>
            </p:grpSpPr>
            <p:sp>
              <p:nvSpPr>
                <p:cNvPr id="1003613" name="Oval 93"/>
                <p:cNvSpPr>
                  <a:spLocks noChangeAspect="1" noChangeArrowheads="1"/>
                </p:cNvSpPr>
                <p:nvPr/>
              </p:nvSpPr>
              <p:spPr bwMode="auto">
                <a:xfrm>
                  <a:off x="5094" y="3616"/>
                  <a:ext cx="408" cy="408"/>
                </a:xfrm>
                <a:prstGeom prst="ellipse">
                  <a:avLst/>
                </a:prstGeom>
                <a:solidFill>
                  <a:srgbClr val="FF2B0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19</a:t>
                  </a:r>
                </a:p>
              </p:txBody>
            </p:sp>
            <p:cxnSp>
              <p:nvCxnSpPr>
                <p:cNvPr id="1003614" name="AutoShape 94"/>
                <p:cNvCxnSpPr>
                  <a:cxnSpLocks noChangeAspect="1" noChangeShapeType="1"/>
                  <a:stCxn id="1003615" idx="4"/>
                  <a:endCxn id="1003613" idx="7"/>
                </p:cNvCxnSpPr>
                <p:nvPr/>
              </p:nvCxnSpPr>
              <p:spPr bwMode="auto">
                <a:xfrm flipH="1">
                  <a:off x="5442" y="3480"/>
                  <a:ext cx="219" cy="19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615" name="Oval 95"/>
                <p:cNvSpPr>
                  <a:spLocks noChangeAspect="1" noChangeArrowheads="1"/>
                </p:cNvSpPr>
                <p:nvPr/>
              </p:nvSpPr>
              <p:spPr bwMode="auto">
                <a:xfrm>
                  <a:off x="5593" y="3344"/>
                  <a:ext cx="136" cy="136"/>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1003616" name="AutoShape 96"/>
              <p:cNvCxnSpPr>
                <a:cxnSpLocks noChangeAspect="1" noChangeShapeType="1"/>
                <a:stCxn id="1003617" idx="1"/>
                <a:endCxn id="1003613" idx="2"/>
              </p:cNvCxnSpPr>
              <p:nvPr/>
            </p:nvCxnSpPr>
            <p:spPr bwMode="auto">
              <a:xfrm rot="5400000">
                <a:off x="5904" y="4479"/>
                <a:ext cx="1088" cy="214"/>
              </a:xfrm>
              <a:prstGeom prst="curvedConnector4">
                <a:avLst>
                  <a:gd name="adj1" fmla="val 17125"/>
                  <a:gd name="adj2" fmla="val 147213"/>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617" name="AutoShape 97"/>
              <p:cNvSpPr>
                <a:spLocks noChangeAspect="1" noChangeArrowheads="1"/>
              </p:cNvSpPr>
              <p:nvPr/>
            </p:nvSpPr>
            <p:spPr bwMode="auto">
              <a:xfrm>
                <a:off x="6364" y="3788"/>
                <a:ext cx="381" cy="25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EFF0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11</a:t>
                </a:r>
              </a:p>
            </p:txBody>
          </p:sp>
          <p:grpSp>
            <p:nvGrpSpPr>
              <p:cNvPr id="1003618" name="Group 98"/>
              <p:cNvGrpSpPr>
                <a:grpSpLocks noChangeAspect="1"/>
              </p:cNvGrpSpPr>
              <p:nvPr/>
            </p:nvGrpSpPr>
            <p:grpSpPr bwMode="auto">
              <a:xfrm>
                <a:off x="6977" y="4797"/>
                <a:ext cx="444" cy="476"/>
                <a:chOff x="5094" y="3344"/>
                <a:chExt cx="635" cy="680"/>
              </a:xfrm>
            </p:grpSpPr>
            <p:sp>
              <p:nvSpPr>
                <p:cNvPr id="1003619" name="Oval 99"/>
                <p:cNvSpPr>
                  <a:spLocks noChangeAspect="1" noChangeArrowheads="1"/>
                </p:cNvSpPr>
                <p:nvPr/>
              </p:nvSpPr>
              <p:spPr bwMode="auto">
                <a:xfrm>
                  <a:off x="5094" y="3616"/>
                  <a:ext cx="408" cy="408"/>
                </a:xfrm>
                <a:prstGeom prst="ellipse">
                  <a:avLst/>
                </a:prstGeom>
                <a:solidFill>
                  <a:srgbClr val="FF010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20</a:t>
                  </a:r>
                </a:p>
              </p:txBody>
            </p:sp>
            <p:cxnSp>
              <p:nvCxnSpPr>
                <p:cNvPr id="1003620" name="AutoShape 100"/>
                <p:cNvCxnSpPr>
                  <a:cxnSpLocks noChangeAspect="1" noChangeShapeType="1"/>
                  <a:stCxn id="1003621" idx="4"/>
                  <a:endCxn id="1003619" idx="7"/>
                </p:cNvCxnSpPr>
                <p:nvPr/>
              </p:nvCxnSpPr>
              <p:spPr bwMode="auto">
                <a:xfrm flipH="1">
                  <a:off x="5442" y="3480"/>
                  <a:ext cx="219" cy="19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621" name="Oval 101"/>
                <p:cNvSpPr>
                  <a:spLocks noChangeAspect="1" noChangeArrowheads="1"/>
                </p:cNvSpPr>
                <p:nvPr/>
              </p:nvSpPr>
              <p:spPr bwMode="auto">
                <a:xfrm>
                  <a:off x="5593" y="3344"/>
                  <a:ext cx="136" cy="136"/>
                </a:xfrm>
                <a:prstGeom prst="ellipse">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1003622" name="AutoShape 102"/>
              <p:cNvCxnSpPr>
                <a:cxnSpLocks noChangeAspect="1" noChangeShapeType="1"/>
                <a:stCxn id="1003623" idx="1"/>
                <a:endCxn id="1003619" idx="2"/>
              </p:cNvCxnSpPr>
              <p:nvPr/>
            </p:nvCxnSpPr>
            <p:spPr bwMode="auto">
              <a:xfrm rot="5400000">
                <a:off x="6540" y="4479"/>
                <a:ext cx="1088" cy="213"/>
              </a:xfrm>
              <a:prstGeom prst="curvedConnector4">
                <a:avLst>
                  <a:gd name="adj1" fmla="val 17125"/>
                  <a:gd name="adj2" fmla="val 147213"/>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623" name="AutoShape 103"/>
              <p:cNvSpPr>
                <a:spLocks noChangeAspect="1" noChangeArrowheads="1"/>
              </p:cNvSpPr>
              <p:nvPr/>
            </p:nvSpPr>
            <p:spPr bwMode="auto">
              <a:xfrm>
                <a:off x="7000" y="3788"/>
                <a:ext cx="380" cy="25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9EFF0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r>
                  <a:rPr lang="en-US" sz="1100"/>
                  <a:t>12</a:t>
                </a:r>
              </a:p>
            </p:txBody>
          </p:sp>
        </p:grpSp>
        <p:sp>
          <p:nvSpPr>
            <p:cNvPr id="1003624" name="Text Box 104"/>
            <p:cNvSpPr txBox="1">
              <a:spLocks noChangeArrowheads="1"/>
            </p:cNvSpPr>
            <p:nvPr/>
          </p:nvSpPr>
          <p:spPr bwMode="auto">
            <a:xfrm>
              <a:off x="4176" y="5400"/>
              <a:ext cx="3788" cy="38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a:t>Color/number: order of task instantiation</a:t>
              </a:r>
            </a:p>
            <a:p>
              <a:r>
                <a:rPr lang="en-US" sz="1100"/>
                <a:t>Some antidependences covered by flow dependences not drawn</a:t>
              </a:r>
            </a:p>
          </p:txBody>
        </p:sp>
      </p:grpSp>
      <p:sp>
        <p:nvSpPr>
          <p:cNvPr id="1003625" name="Text Box 105"/>
          <p:cNvSpPr txBox="1">
            <a:spLocks noChangeArrowheads="1"/>
          </p:cNvSpPr>
          <p:nvPr/>
        </p:nvSpPr>
        <p:spPr bwMode="auto">
          <a:xfrm>
            <a:off x="5028028" y="1276038"/>
            <a:ext cx="3970847" cy="27909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301" tIns="32150" rIns="64301" bIns="32150">
            <a:spAutoFit/>
          </a:bodyPr>
          <a:lstStyle/>
          <a:p>
            <a:r>
              <a:rPr lang="en-US" sz="1400"/>
              <a:t>Compute dependences @ task instantiation time</a:t>
            </a:r>
          </a:p>
        </p:txBody>
      </p:sp>
      <p:sp>
        <p:nvSpPr>
          <p:cNvPr id="106" name="TextBox 105"/>
          <p:cNvSpPr txBox="1"/>
          <p:nvPr/>
        </p:nvSpPr>
        <p:spPr>
          <a:xfrm>
            <a:off x="1219200" y="6389115"/>
            <a:ext cx="2743200" cy="276999"/>
          </a:xfrm>
          <a:prstGeom prst="rect">
            <a:avLst/>
          </a:prstGeom>
          <a:noFill/>
        </p:spPr>
        <p:txBody>
          <a:bodyPr wrap="square" rtlCol="0">
            <a:spAutoFit/>
          </a:bodyPr>
          <a:lstStyle/>
          <a:p>
            <a:r>
              <a:rPr lang="en-US" sz="1200" dirty="0" smtClean="0">
                <a:latin typeface="Franklin Gothic Book" pitchFamily="34" charset="0"/>
              </a:rPr>
              <a:t>Courtesy of Jesus </a:t>
            </a:r>
            <a:r>
              <a:rPr lang="en-US" sz="1200" dirty="0" err="1" smtClean="0">
                <a:latin typeface="Franklin Gothic Book" pitchFamily="34" charset="0"/>
              </a:rPr>
              <a:t>Labarta</a:t>
            </a:r>
            <a:r>
              <a:rPr lang="en-US" sz="1200" dirty="0" smtClean="0">
                <a:latin typeface="Franklin Gothic Book" pitchFamily="34" charset="0"/>
              </a:rPr>
              <a:t>, BSC</a:t>
            </a:r>
            <a:endParaRPr lang="en-US" sz="1200" dirty="0">
              <a:latin typeface="Franklin Gothic Book" pitchFamily="34" charset="0"/>
            </a:endParaRPr>
          </a:p>
        </p:txBody>
      </p:sp>
    </p:spTree>
    <p:extLst>
      <p:ext uri="{BB962C8B-B14F-4D97-AF65-F5344CB8AC3E}">
        <p14:creationId xmlns:p14="http://schemas.microsoft.com/office/powerpoint/2010/main" val="3822523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03529"/>
                                        </p:tgtEl>
                                        <p:attrNameLst>
                                          <p:attrName>style.visibility</p:attrName>
                                        </p:attrNameLst>
                                      </p:cBhvr>
                                      <p:to>
                                        <p:strVal val="visible"/>
                                      </p:to>
                                    </p:set>
                                    <p:animEffect transition="in" filter="wipe(left)">
                                      <p:cBhvr>
                                        <p:cTn id="7" dur="500"/>
                                        <p:tgtEl>
                                          <p:spTgt spid="1003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706" name="Título 1"/>
          <p:cNvSpPr>
            <a:spLocks noGrp="1"/>
          </p:cNvSpPr>
          <p:nvPr>
            <p:ph type="title" idx="4294967295"/>
          </p:nvPr>
        </p:nvSpPr>
        <p:spPr>
          <a:xfrm>
            <a:off x="457703" y="53587"/>
            <a:ext cx="8224130" cy="716724"/>
          </a:xfrm>
        </p:spPr>
        <p:txBody>
          <a:bodyPr lIns="91431" tIns="45716" rIns="91431" bIns="45716"/>
          <a:lstStyle/>
          <a:p>
            <a:r>
              <a:rPr lang="es-ES_tradnl" dirty="0" smtClean="0"/>
              <a:t>StarSs </a:t>
            </a:r>
            <a:r>
              <a:rPr lang="es-ES_tradnl" dirty="0" err="1"/>
              <a:t>for</a:t>
            </a:r>
            <a:r>
              <a:rPr lang="es-ES_tradnl" dirty="0"/>
              <a:t> SMP and </a:t>
            </a:r>
            <a:r>
              <a:rPr lang="es-ES_tradnl" dirty="0" err="1"/>
              <a:t>multicores</a:t>
            </a:r>
            <a:endParaRPr lang="es-ES_tradnl" dirty="0"/>
          </a:p>
        </p:txBody>
      </p:sp>
      <p:sp>
        <p:nvSpPr>
          <p:cNvPr id="1480707" name="Marcador de contenido 2"/>
          <p:cNvSpPr>
            <a:spLocks noGrp="1"/>
          </p:cNvSpPr>
          <p:nvPr>
            <p:ph idx="4294967295"/>
          </p:nvPr>
        </p:nvSpPr>
        <p:spPr>
          <a:xfrm>
            <a:off x="457703" y="1231381"/>
            <a:ext cx="8224130" cy="4889800"/>
          </a:xfrm>
        </p:spPr>
        <p:txBody>
          <a:bodyPr lIns="91431" tIns="45716" rIns="91431" bIns="45716"/>
          <a:lstStyle/>
          <a:p>
            <a:pPr marL="241127" indent="-241127" defTabSz="643006">
              <a:lnSpc>
                <a:spcPct val="90000"/>
              </a:lnSpc>
            </a:pPr>
            <a:r>
              <a:rPr lang="es-ES_tradnl" sz="1800"/>
              <a:t>HPL Linpack: Comparison of SMPSs, OpenMP and MPI on a dual socket Istambul</a:t>
            </a:r>
          </a:p>
          <a:p>
            <a:pPr marL="241127" indent="-241127" defTabSz="643006">
              <a:lnSpc>
                <a:spcPct val="90000"/>
              </a:lnSpc>
              <a:buNone/>
            </a:pPr>
            <a:endParaRPr lang="en-US" sz="1800"/>
          </a:p>
        </p:txBody>
      </p:sp>
      <p:pic>
        <p:nvPicPr>
          <p:cNvPr id="1480708" name="Imagen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685" y="2061978"/>
            <a:ext cx="4325846" cy="301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709" name="Imagen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470" y="2040766"/>
            <a:ext cx="4342590" cy="285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710" name="Picture 6" descr="Task id_SMPSsLINPACK_ACML_N_36456_1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159" y="5404457"/>
            <a:ext cx="4018850" cy="984658"/>
          </a:xfrm>
          <a:prstGeom prst="rect">
            <a:avLst/>
          </a:prstGeom>
          <a:noFill/>
          <a:extLst>
            <a:ext uri="{909E8E84-426E-40DD-AFC4-6F175D3DCCD1}">
              <a14:hiddenFill xmlns:a14="http://schemas.microsoft.com/office/drawing/2010/main">
                <a:solidFill>
                  <a:srgbClr val="FFFFFF"/>
                </a:solidFill>
              </a14:hiddenFill>
            </a:ext>
          </a:extLst>
        </p:spPr>
      </p:pic>
      <p:grpSp>
        <p:nvGrpSpPr>
          <p:cNvPr id="1480711" name="Group 7"/>
          <p:cNvGrpSpPr>
            <a:grpSpLocks/>
          </p:cNvGrpSpPr>
          <p:nvPr/>
        </p:nvGrpSpPr>
        <p:grpSpPr bwMode="auto">
          <a:xfrm>
            <a:off x="4267796" y="4492364"/>
            <a:ext cx="3849165" cy="1691335"/>
            <a:chOff x="2463" y="3933"/>
            <a:chExt cx="2540" cy="1016"/>
          </a:xfrm>
        </p:grpSpPr>
        <p:pic>
          <p:nvPicPr>
            <p:cNvPr id="1480712" name="Imagen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63" y="3933"/>
              <a:ext cx="173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713" name="Imagen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95" y="3933"/>
              <a:ext cx="808"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5715000" y="6389115"/>
            <a:ext cx="2743200" cy="276999"/>
          </a:xfrm>
          <a:prstGeom prst="rect">
            <a:avLst/>
          </a:prstGeom>
          <a:noFill/>
        </p:spPr>
        <p:txBody>
          <a:bodyPr wrap="square" rtlCol="0">
            <a:spAutoFit/>
          </a:bodyPr>
          <a:lstStyle/>
          <a:p>
            <a:r>
              <a:rPr lang="en-US" sz="1200" dirty="0" smtClean="0">
                <a:latin typeface="Franklin Gothic Book" pitchFamily="34" charset="0"/>
              </a:rPr>
              <a:t>Courtesy of Jesus </a:t>
            </a:r>
            <a:r>
              <a:rPr lang="en-US" sz="1200" dirty="0" err="1" smtClean="0">
                <a:latin typeface="Franklin Gothic Book" pitchFamily="34" charset="0"/>
              </a:rPr>
              <a:t>Labarta</a:t>
            </a:r>
            <a:r>
              <a:rPr lang="en-US" sz="1200" dirty="0" smtClean="0">
                <a:latin typeface="Franklin Gothic Book" pitchFamily="34" charset="0"/>
              </a:rPr>
              <a:t>, BSC</a:t>
            </a:r>
            <a:endParaRPr lang="en-US" sz="1200" dirty="0">
              <a:latin typeface="Franklin Gothic Book" pitchFamily="34" charset="0"/>
            </a:endParaRPr>
          </a:p>
        </p:txBody>
      </p:sp>
    </p:spTree>
    <p:extLst>
      <p:ext uri="{BB962C8B-B14F-4D97-AF65-F5344CB8AC3E}">
        <p14:creationId xmlns:p14="http://schemas.microsoft.com/office/powerpoint/2010/main" val="29701479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z="3200" dirty="0" smtClean="0">
                <a:latin typeface="Arial" charset="0"/>
                <a:cs typeface="Arial" charset="0"/>
              </a:rPr>
              <a:t>Dramatic Change in Technology Trends</a:t>
            </a:r>
          </a:p>
        </p:txBody>
      </p:sp>
      <p:sp>
        <p:nvSpPr>
          <p:cNvPr id="45059" name="Slide Number Placeholder 2"/>
          <p:cNvSpPr>
            <a:spLocks noGrp="1"/>
          </p:cNvSpPr>
          <p:nvPr>
            <p:ph type="sldNum" sz="quarter" idx="4294967295"/>
          </p:nvPr>
        </p:nvSpPr>
        <p:spPr bwMode="auto">
          <a:xfrm>
            <a:off x="8458200" y="6356350"/>
            <a:ext cx="533400" cy="365125"/>
          </a:xfrm>
          <a:prstGeom prst="rect">
            <a:avLst/>
          </a:prstGeom>
          <a:noFill/>
          <a:ln>
            <a:miter lim="800000"/>
            <a:headEnd/>
            <a:tailEnd/>
          </a:ln>
        </p:spPr>
        <p:txBody>
          <a:bodyPr/>
          <a:lstStyle/>
          <a:p>
            <a:fld id="{CC987C69-511B-425A-952A-5D0554F54B9C}" type="slidenum">
              <a:rPr lang="en-US"/>
              <a:pPr/>
              <a:t>7</a:t>
            </a:fld>
            <a:endParaRPr lang="en-US"/>
          </a:p>
        </p:txBody>
      </p:sp>
      <p:pic>
        <p:nvPicPr>
          <p:cNvPr id="45060" name="Picture 3" descr="burtongraph.png"/>
          <p:cNvPicPr>
            <a:picLocks noChangeAspect="1"/>
          </p:cNvPicPr>
          <p:nvPr/>
        </p:nvPicPr>
        <p:blipFill>
          <a:blip r:embed="rId3"/>
          <a:srcRect/>
          <a:stretch>
            <a:fillRect/>
          </a:stretch>
        </p:blipFill>
        <p:spPr bwMode="auto">
          <a:xfrm>
            <a:off x="438150" y="977900"/>
            <a:ext cx="7931150" cy="5118100"/>
          </a:xfrm>
          <a:prstGeom prst="rect">
            <a:avLst/>
          </a:prstGeom>
          <a:noFill/>
          <a:ln w="9525">
            <a:noFill/>
            <a:miter lim="800000"/>
            <a:headEnd/>
            <a:tailEnd/>
          </a:ln>
        </p:spPr>
      </p:pic>
    </p:spTree>
    <p:extLst>
      <p:ext uri="{BB962C8B-B14F-4D97-AF65-F5344CB8AC3E}">
        <p14:creationId xmlns:p14="http://schemas.microsoft.com/office/powerpoint/2010/main" val="2601020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103188"/>
            <a:ext cx="8864600" cy="6731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DARPA Exascale Technology Study</a:t>
            </a:r>
            <a:endParaRPr lang="en-GB" dirty="0"/>
          </a:p>
        </p:txBody>
      </p:sp>
      <p:pic>
        <p:nvPicPr>
          <p:cNvPr id="36866" name="Picture 2"/>
          <p:cNvPicPr>
            <a:picLocks noChangeAspect="1" noChangeArrowheads="1"/>
          </p:cNvPicPr>
          <p:nvPr/>
        </p:nvPicPr>
        <p:blipFill>
          <a:blip r:embed="rId3"/>
          <a:srcRect/>
          <a:stretch>
            <a:fillRect/>
          </a:stretch>
        </p:blipFill>
        <p:spPr bwMode="auto">
          <a:xfrm>
            <a:off x="-109538" y="1030288"/>
            <a:ext cx="9144001" cy="4759325"/>
          </a:xfrm>
          <a:prstGeom prst="rect">
            <a:avLst/>
          </a:prstGeom>
          <a:noFill/>
          <a:ln w="9525">
            <a:noFill/>
            <a:round/>
            <a:headEnd/>
            <a:tailEnd/>
          </a:ln>
          <a:effectLst/>
        </p:spPr>
      </p:pic>
      <p:sp>
        <p:nvSpPr>
          <p:cNvPr id="36867" name="Text Box 3"/>
          <p:cNvSpPr txBox="1">
            <a:spLocks noChangeArrowheads="1"/>
          </p:cNvSpPr>
          <p:nvPr/>
        </p:nvSpPr>
        <p:spPr bwMode="auto">
          <a:xfrm>
            <a:off x="5027613" y="1652588"/>
            <a:ext cx="1155700" cy="368300"/>
          </a:xfrm>
          <a:prstGeom prst="rect">
            <a:avLst/>
          </a:prstGeom>
          <a:noFill/>
          <a:ln w="9525">
            <a:noFill/>
            <a:round/>
            <a:headEnd/>
            <a:tailEnd/>
          </a:ln>
          <a:effectLst/>
        </p:spPr>
        <p:txBody>
          <a:bodyPr wrap="none" lIns="90000" tIns="46800" rIns="90000" bIns="46800">
            <a:spAutoFit/>
          </a:bodyPr>
          <a:lstStyle/>
          <a:p>
            <a:pPr>
              <a:lnSpc>
                <a:spcPct val="100000"/>
              </a:lnSpc>
              <a:buClr>
                <a:srgbClr val="CC99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CC9900"/>
                </a:solidFill>
              </a:rPr>
              <a:t>Exascale</a:t>
            </a:r>
          </a:p>
        </p:txBody>
      </p:sp>
      <p:sp>
        <p:nvSpPr>
          <p:cNvPr id="36868" name="Text Box 4"/>
          <p:cNvSpPr txBox="1">
            <a:spLocks noChangeArrowheads="1"/>
          </p:cNvSpPr>
          <p:nvPr/>
        </p:nvSpPr>
        <p:spPr bwMode="auto">
          <a:xfrm>
            <a:off x="2916238" y="5756275"/>
            <a:ext cx="3028950" cy="520700"/>
          </a:xfrm>
          <a:prstGeom prst="rect">
            <a:avLst/>
          </a:prstGeom>
          <a:noFill/>
          <a:ln w="9360">
            <a:solidFill>
              <a:srgbClr val="FF3300"/>
            </a:solidFill>
            <a:miter lim="800000"/>
            <a:headEnd/>
            <a:tailEnd/>
          </a:ln>
          <a:effectLst/>
        </p:spPr>
        <p:txBody>
          <a:bodyPr wrap="none" lIns="90000" tIns="46800" rIns="90000" bIns="46800">
            <a:spAutoFit/>
          </a:bodyPr>
          <a:lstStyle/>
          <a:p>
            <a:pPr>
              <a:lnSpc>
                <a:spcPct val="100000"/>
              </a:lnSpc>
              <a:buClr>
                <a:srgbClr val="FF33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i="1">
                <a:solidFill>
                  <a:srgbClr val="FF3300"/>
                </a:solidFill>
              </a:rPr>
              <a:t>But not at 20 MW!</a:t>
            </a:r>
          </a:p>
        </p:txBody>
      </p:sp>
      <p:sp>
        <p:nvSpPr>
          <p:cNvPr id="36870" name="Text Box 6"/>
          <p:cNvSpPr txBox="1">
            <a:spLocks noChangeArrowheads="1"/>
          </p:cNvSpPr>
          <p:nvPr/>
        </p:nvSpPr>
        <p:spPr bwMode="auto">
          <a:xfrm>
            <a:off x="6200775" y="3244850"/>
            <a:ext cx="1581150" cy="347663"/>
          </a:xfrm>
          <a:prstGeom prst="rect">
            <a:avLst/>
          </a:prstGeom>
          <a:noFill/>
          <a:ln w="9525">
            <a:noFill/>
            <a:miter lim="800000"/>
            <a:headEnd/>
            <a:tailEnd/>
          </a:ln>
          <a:effectLst/>
        </p:spPr>
        <p:txBody>
          <a:bodyPr wrap="none">
            <a:spAutoFit/>
          </a:bodyPr>
          <a:lstStyle/>
          <a:p>
            <a:r>
              <a:rPr lang="en-US" b="1">
                <a:solidFill>
                  <a:schemeClr val="tx1"/>
                </a:solidFill>
              </a:rPr>
              <a:t>Heavyweight</a:t>
            </a:r>
          </a:p>
        </p:txBody>
      </p:sp>
      <p:sp>
        <p:nvSpPr>
          <p:cNvPr id="36871" name="Text Box 7"/>
          <p:cNvSpPr txBox="1">
            <a:spLocks noChangeArrowheads="1"/>
          </p:cNvSpPr>
          <p:nvPr/>
        </p:nvSpPr>
        <p:spPr bwMode="auto">
          <a:xfrm>
            <a:off x="6337300" y="2536825"/>
            <a:ext cx="1466850" cy="347663"/>
          </a:xfrm>
          <a:prstGeom prst="rect">
            <a:avLst/>
          </a:prstGeom>
          <a:noFill/>
          <a:ln w="9525">
            <a:noFill/>
            <a:miter lim="800000"/>
            <a:headEnd/>
            <a:tailEnd/>
          </a:ln>
          <a:effectLst/>
        </p:spPr>
        <p:txBody>
          <a:bodyPr wrap="none">
            <a:spAutoFit/>
          </a:bodyPr>
          <a:lstStyle/>
          <a:p>
            <a:r>
              <a:rPr lang="en-US" b="1">
                <a:solidFill>
                  <a:schemeClr val="tx1"/>
                </a:solidFill>
              </a:rPr>
              <a:t>Lightweight</a:t>
            </a:r>
          </a:p>
        </p:txBody>
      </p:sp>
      <p:sp>
        <p:nvSpPr>
          <p:cNvPr id="8" name="TextBox 7"/>
          <p:cNvSpPr txBox="1"/>
          <p:nvPr/>
        </p:nvSpPr>
        <p:spPr>
          <a:xfrm>
            <a:off x="1295400" y="6477000"/>
            <a:ext cx="2133600" cy="307777"/>
          </a:xfrm>
          <a:prstGeom prst="rect">
            <a:avLst/>
          </a:prstGeom>
          <a:noFill/>
        </p:spPr>
        <p:txBody>
          <a:bodyPr wrap="square" rtlCol="0">
            <a:spAutoFit/>
          </a:bodyPr>
          <a:lstStyle/>
          <a:p>
            <a:pPr algn="ctr"/>
            <a:r>
              <a:rPr lang="en-US" sz="1400" dirty="0" smtClean="0">
                <a:latin typeface="French Script MT" pitchFamily="66" charset="0"/>
              </a:rPr>
              <a:t>Courtesy of Peter Kogge, UND</a:t>
            </a:r>
            <a:endParaRPr lang="en-US" sz="1400" dirty="0">
              <a:latin typeface="French Script MT" pitchFamily="66" charset="0"/>
            </a:endParaRPr>
          </a:p>
        </p:txBody>
      </p:sp>
    </p:spTree>
    <p:extLst>
      <p:ext uri="{BB962C8B-B14F-4D97-AF65-F5344CB8AC3E}">
        <p14:creationId xmlns:p14="http://schemas.microsoft.com/office/powerpoint/2010/main" val="373993828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wiglaf"/>
          <p:cNvPicPr>
            <a:picLocks noChangeAspect="1" noChangeArrowheads="1"/>
          </p:cNvPicPr>
          <p:nvPr/>
        </p:nvPicPr>
        <p:blipFill>
          <a:blip r:embed="rId2"/>
          <a:srcRect/>
          <a:stretch>
            <a:fillRect/>
          </a:stretch>
        </p:blipFill>
        <p:spPr bwMode="auto">
          <a:xfrm>
            <a:off x="6187281" y="5181600"/>
            <a:ext cx="1106488" cy="1676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HPC in Phase Change</a:t>
            </a:r>
            <a:endParaRPr lang="en-US" dirty="0"/>
          </a:p>
        </p:txBody>
      </p:sp>
      <p:sp>
        <p:nvSpPr>
          <p:cNvPr id="3" name="Content Placeholder 2"/>
          <p:cNvSpPr>
            <a:spLocks noGrp="1"/>
          </p:cNvSpPr>
          <p:nvPr>
            <p:ph idx="1"/>
          </p:nvPr>
        </p:nvSpPr>
        <p:spPr>
          <a:xfrm>
            <a:off x="0" y="1066800"/>
            <a:ext cx="8991600" cy="5029200"/>
          </a:xfrm>
        </p:spPr>
        <p:txBody>
          <a:bodyPr/>
          <a:lstStyle/>
          <a:p>
            <a:pPr marL="914400" lvl="1" indent="-457200">
              <a:buFont typeface="Arial" pitchFamily="34" charset="0"/>
              <a:buChar char="•"/>
            </a:pPr>
            <a:r>
              <a:rPr lang="en-US" dirty="0" smtClean="0"/>
              <a:t>Phase I: Sequential instruction execution (1950) </a:t>
            </a:r>
          </a:p>
          <a:p>
            <a:pPr marL="914400" lvl="1" indent="-457200">
              <a:buFont typeface="Arial" pitchFamily="34" charset="0"/>
              <a:buChar char="•"/>
            </a:pPr>
            <a:r>
              <a:rPr lang="en-US" dirty="0" smtClean="0"/>
              <a:t>Phase II: Sequential instruction issue (1965)</a:t>
            </a:r>
            <a:endParaRPr lang="en-US" sz="2800" dirty="0" smtClean="0"/>
          </a:p>
          <a:p>
            <a:pPr marL="1314450" lvl="2" indent="-457200">
              <a:buFont typeface="Arial" pitchFamily="34" charset="0"/>
              <a:buChar char="•"/>
            </a:pPr>
            <a:r>
              <a:rPr lang="en-US" dirty="0" smtClean="0"/>
              <a:t>pipeline execution, </a:t>
            </a:r>
          </a:p>
          <a:p>
            <a:pPr marL="1314450" lvl="2" indent="-457200">
              <a:buFont typeface="Arial" pitchFamily="34" charset="0"/>
              <a:buChar char="•"/>
            </a:pPr>
            <a:r>
              <a:rPr lang="en-US" dirty="0" smtClean="0"/>
              <a:t>reservation stations,</a:t>
            </a:r>
          </a:p>
          <a:p>
            <a:pPr marL="1314450" lvl="2" indent="-457200">
              <a:buFont typeface="Arial" pitchFamily="34" charset="0"/>
              <a:buChar char="•"/>
            </a:pPr>
            <a:r>
              <a:rPr lang="en-US" dirty="0" smtClean="0"/>
              <a:t>ILP</a:t>
            </a:r>
          </a:p>
          <a:p>
            <a:pPr marL="914400" lvl="1" indent="-457200">
              <a:buFont typeface="Arial" pitchFamily="34" charset="0"/>
              <a:buChar char="•"/>
            </a:pPr>
            <a:r>
              <a:rPr lang="en-US" dirty="0" smtClean="0"/>
              <a:t>Phase III: Vector (1975)</a:t>
            </a:r>
            <a:endParaRPr lang="en-US" sz="2800" dirty="0" smtClean="0"/>
          </a:p>
          <a:p>
            <a:pPr marL="1314450" lvl="2" indent="-457200">
              <a:buFont typeface="Arial" pitchFamily="34" charset="0"/>
              <a:buChar char="•"/>
            </a:pPr>
            <a:r>
              <a:rPr lang="en-US" dirty="0" smtClean="0"/>
              <a:t>pipelined arithmetic, registers, memory access</a:t>
            </a:r>
          </a:p>
          <a:p>
            <a:pPr marL="1314450" lvl="2" indent="-457200">
              <a:buFont typeface="Arial" pitchFamily="34" charset="0"/>
              <a:buChar char="•"/>
            </a:pPr>
            <a:r>
              <a:rPr lang="en-US" dirty="0" smtClean="0"/>
              <a:t>Cray</a:t>
            </a:r>
          </a:p>
          <a:p>
            <a:pPr marL="914400" lvl="1" indent="-457200">
              <a:buFont typeface="Arial" pitchFamily="34" charset="0"/>
              <a:buChar char="•"/>
            </a:pPr>
            <a:r>
              <a:rPr lang="en-US" dirty="0" smtClean="0"/>
              <a:t>Phase IV: SIMD (1985)</a:t>
            </a:r>
          </a:p>
          <a:p>
            <a:pPr marL="1314450" lvl="2" indent="-457200">
              <a:buFont typeface="Arial" pitchFamily="34" charset="0"/>
              <a:buChar char="•"/>
            </a:pPr>
            <a:r>
              <a:rPr lang="en-US" dirty="0" err="1" smtClean="0"/>
              <a:t>MasPar</a:t>
            </a:r>
            <a:r>
              <a:rPr lang="en-US" dirty="0" smtClean="0"/>
              <a:t>, CM-2</a:t>
            </a:r>
          </a:p>
          <a:p>
            <a:pPr marL="914400" lvl="1" indent="-457200">
              <a:buFont typeface="Arial" pitchFamily="34" charset="0"/>
              <a:buChar char="•"/>
            </a:pPr>
            <a:r>
              <a:rPr lang="en-US" dirty="0" smtClean="0"/>
              <a:t>Phase V: Communicating Sequential Processes (1990)</a:t>
            </a:r>
            <a:endParaRPr lang="en-US" sz="3600" dirty="0" smtClean="0"/>
          </a:p>
          <a:p>
            <a:pPr marL="1314450" lvl="2" indent="-457200">
              <a:buFont typeface="Arial" pitchFamily="34" charset="0"/>
              <a:buChar char="•"/>
            </a:pPr>
            <a:r>
              <a:rPr lang="en-US" dirty="0" smtClean="0"/>
              <a:t>MPP, clusters</a:t>
            </a:r>
          </a:p>
          <a:p>
            <a:pPr marL="1314450" lvl="2" indent="-457200">
              <a:buFont typeface="Arial" pitchFamily="34" charset="0"/>
              <a:buChar char="•"/>
            </a:pPr>
            <a:r>
              <a:rPr lang="en-US" dirty="0" smtClean="0"/>
              <a:t>MPI, PVM</a:t>
            </a:r>
          </a:p>
        </p:txBody>
      </p:sp>
      <p:sp>
        <p:nvSpPr>
          <p:cNvPr id="4" name="Footer Placeholder 3"/>
          <p:cNvSpPr>
            <a:spLocks noGrp="1"/>
          </p:cNvSpPr>
          <p:nvPr>
            <p:ph type="ftr" sz="quarter" idx="10"/>
          </p:nvPr>
        </p:nvSpPr>
        <p:spPr/>
        <p:txBody>
          <a:bodyPr/>
          <a:lstStyle/>
          <a:p>
            <a:pPr>
              <a:defRPr/>
            </a:pPr>
            <a:r>
              <a:rPr lang="en-US" dirty="0" smtClean="0"/>
              <a:t>DEPARTMENT OF COMPUTER SCIENCE  @ </a:t>
            </a:r>
            <a:br>
              <a:rPr lang="en-US" dirty="0" smtClean="0"/>
            </a:br>
            <a:r>
              <a:rPr lang="en-US" b="1" dirty="0" smtClean="0"/>
              <a:t>L</a:t>
            </a:r>
            <a:r>
              <a:rPr lang="en-US" dirty="0" smtClean="0"/>
              <a:t>OUISIANA STATE UNIVERSITY</a:t>
            </a:r>
            <a:endParaRPr lang="en-US" dirty="0"/>
          </a:p>
        </p:txBody>
      </p:sp>
      <p:sp>
        <p:nvSpPr>
          <p:cNvPr id="5" name="Slide Number Placeholder 4"/>
          <p:cNvSpPr>
            <a:spLocks noGrp="1"/>
          </p:cNvSpPr>
          <p:nvPr>
            <p:ph type="sldNum" sz="quarter" idx="11"/>
          </p:nvPr>
        </p:nvSpPr>
        <p:spPr/>
        <p:txBody>
          <a:bodyPr/>
          <a:lstStyle/>
          <a:p>
            <a:pPr>
              <a:defRPr/>
            </a:pPr>
            <a:fld id="{A7A97D00-4013-4E1B-8110-9047688DB605}" type="slidenum">
              <a:rPr lang="en-US" smtClean="0"/>
              <a:pPr>
                <a:defRPr/>
              </a:pPr>
              <a:t>9</a:t>
            </a:fld>
            <a:endParaRPr lang="en-US"/>
          </a:p>
        </p:txBody>
      </p:sp>
      <p:pic>
        <p:nvPicPr>
          <p:cNvPr id="7" name="Picture 5" descr="SGI_origin_3800_ntnu"/>
          <p:cNvPicPr>
            <a:picLocks noChangeAspect="1" noChangeArrowheads="1"/>
          </p:cNvPicPr>
          <p:nvPr/>
        </p:nvPicPr>
        <p:blipFill>
          <a:blip r:embed="rId3"/>
          <a:srcRect/>
          <a:stretch>
            <a:fillRect/>
          </a:stretch>
        </p:blipFill>
        <p:spPr>
          <a:xfrm>
            <a:off x="7620000" y="5562600"/>
            <a:ext cx="1339850" cy="1128712"/>
          </a:xfrm>
          <a:prstGeom prst="rect">
            <a:avLst/>
          </a:prstGeom>
        </p:spPr>
      </p:pic>
      <p:pic>
        <p:nvPicPr>
          <p:cNvPr id="8" name="Picture 7" descr="1986_cmachine"/>
          <p:cNvPicPr>
            <a:picLocks noChangeAspect="1" noChangeArrowheads="1"/>
          </p:cNvPicPr>
          <p:nvPr/>
        </p:nvPicPr>
        <p:blipFill>
          <a:blip r:embed="rId4"/>
          <a:srcRect/>
          <a:stretch>
            <a:fillRect/>
          </a:stretch>
        </p:blipFill>
        <p:spPr bwMode="auto">
          <a:xfrm>
            <a:off x="6858000" y="3429000"/>
            <a:ext cx="2133600" cy="1536700"/>
          </a:xfrm>
          <a:prstGeom prst="rect">
            <a:avLst/>
          </a:prstGeom>
          <a:noFill/>
          <a:ln w="9525">
            <a:noFill/>
            <a:miter lim="800000"/>
            <a:headEnd/>
            <a:tailEnd/>
          </a:ln>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781" y="1524000"/>
            <a:ext cx="1988914" cy="139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descr="MP2"/>
          <p:cNvPicPr>
            <a:picLocks noChangeAspect="1" noChangeArrowheads="1"/>
          </p:cNvPicPr>
          <p:nvPr/>
        </p:nvPicPr>
        <p:blipFill>
          <a:blip r:embed="rId6"/>
          <a:srcRect/>
          <a:stretch>
            <a:fillRect/>
          </a:stretch>
        </p:blipFill>
        <p:spPr bwMode="auto">
          <a:xfrm>
            <a:off x="4572000" y="4038600"/>
            <a:ext cx="1857375" cy="971550"/>
          </a:xfrm>
          <a:prstGeom prst="rect">
            <a:avLst/>
          </a:prstGeom>
          <a:noFill/>
          <a:ln w="9525">
            <a:noFill/>
            <a:miter lim="800000"/>
            <a:headEnd/>
            <a:tailEnd/>
          </a:ln>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2057" y="0"/>
            <a:ext cx="1445848" cy="116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3924" y="1947111"/>
            <a:ext cx="153352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4110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9178</TotalTime>
  <Words>3226</Words>
  <Application>Microsoft Office PowerPoint</Application>
  <PresentationFormat>On-screen Show (4:3)</PresentationFormat>
  <Paragraphs>430</Paragraphs>
  <Slides>40</Slides>
  <Notes>12</Notes>
  <HiddenSlides>0</HiddenSlides>
  <MMClips>1</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Challenge and Opportunities towards Exascale Computing</vt:lpstr>
      <vt:lpstr>Fastest Computer in the World?</vt:lpstr>
      <vt:lpstr>Jack in China</vt:lpstr>
      <vt:lpstr>PowerPoint Presentation</vt:lpstr>
      <vt:lpstr>StarSs: … taskified …</vt:lpstr>
      <vt:lpstr>StarSs for SMP and multicores</vt:lpstr>
      <vt:lpstr>Dramatic Change in Technology Trends</vt:lpstr>
      <vt:lpstr>DARPA Exascale Technology Study</vt:lpstr>
      <vt:lpstr>HPC in Phase Change</vt:lpstr>
      <vt:lpstr>Game Changer – Runtime System</vt:lpstr>
      <vt:lpstr>Runtime Solutions - Opportunities</vt:lpstr>
      <vt:lpstr>Everything Changes</vt:lpstr>
      <vt:lpstr>The Execution Model Imperative</vt:lpstr>
      <vt:lpstr>Decision Chain</vt:lpstr>
      <vt:lpstr>X-Caliber –  Exascale Capability</vt:lpstr>
      <vt:lpstr>X-caliber System</vt:lpstr>
      <vt:lpstr>Our Enabling Technologies: Advanced Packaging, 3D Integration, Optics</vt:lpstr>
      <vt:lpstr>Node Architecture</vt:lpstr>
      <vt:lpstr>Memory System (M)</vt:lpstr>
      <vt:lpstr>A Next-Gen Parallel Execution Model</vt:lpstr>
      <vt:lpstr>PX Model Components</vt:lpstr>
      <vt:lpstr>ParalleX Processes</vt:lpstr>
      <vt:lpstr>ParalleX Process Hierarchy</vt:lpstr>
      <vt:lpstr>Multi-Grain Dataflow Multithreading: Computation Complexes (CC)</vt:lpstr>
      <vt:lpstr>Local Control Objects</vt:lpstr>
      <vt:lpstr>Dataflow LCO</vt:lpstr>
      <vt:lpstr>Motivation for Message-Driven Computation</vt:lpstr>
      <vt:lpstr>Parcel Structure</vt:lpstr>
      <vt:lpstr>Parcel Handler Implementation</vt:lpstr>
      <vt:lpstr>HPX Runtime System</vt:lpstr>
      <vt:lpstr>Fibonacci Sequence</vt:lpstr>
      <vt:lpstr>Using HPX for Variable Threads</vt:lpstr>
      <vt:lpstr>Application: Adaptive Mesh Refinement (AMR) for Astrophysics simulations</vt:lpstr>
      <vt:lpstr>Example: exploring critical collapse using Parallex based AMR with quad-precision.</vt:lpstr>
      <vt:lpstr>Using HPX for AMR</vt:lpstr>
      <vt:lpstr>PowerPoint Presentation</vt:lpstr>
      <vt:lpstr>Application: Adaptive Mesh Refinement (AMR) for Astrophysics simulations</vt:lpstr>
      <vt:lpstr>AMR Granularity</vt:lpstr>
      <vt:lpstr>Conclusions</vt:lpstr>
      <vt:lpstr>PowerPoint Presentation</vt:lpstr>
    </vt:vector>
  </TitlesOfParts>
  <Company>Jewel 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Jewel Hampton</dc:creator>
  <cp:lastModifiedBy>Thomas Sterling</cp:lastModifiedBy>
  <cp:revision>643</cp:revision>
  <dcterms:created xsi:type="dcterms:W3CDTF">2009-07-07T19:21:28Z</dcterms:created>
  <dcterms:modified xsi:type="dcterms:W3CDTF">2010-10-30T04:43:59Z</dcterms:modified>
</cp:coreProperties>
</file>