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Default Extension="pict" ContentType="image/pict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Override PartName="/ppt/embeddings/Microsoft_Equation7.bin" ContentType="application/vnd.openxmlformats-officedocument.oleObject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34.xml" ContentType="application/vnd.openxmlformats-officedocument.presentationml.slid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embeddings/Microsoft_Equation3.bin" ContentType="application/vnd.openxmlformats-officedocument.oleObject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jpeg" ContentType="image/jpeg"/>
  <Override PartName="/docProps/app.xml" ContentType="application/vnd.openxmlformats-officedocument.extended-properties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Override PartName="/ppt/embeddings/Microsoft_Equation4.bin" ContentType="application/vnd.openxmlformats-officedocument.oleObject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embeddings/Microsoft_Equation5.bin" ContentType="application/vnd.openxmlformats-officedocument.oleObject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embeddings/Microsoft_Equation1.bin" ContentType="application/vnd.openxmlformats-officedocument.oleObject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embeddings/Microsoft_Equation6.bin" ContentType="application/vnd.openxmlformats-officedocument.oleObject"/>
  <Default Extension="wmf" ContentType="image/x-wmf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embeddings/Microsoft_Equation2.bin" ContentType="application/vnd.openxmlformats-officedocument.oleObject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61" r:id="rId2"/>
    <p:sldId id="398" r:id="rId3"/>
    <p:sldId id="376" r:id="rId4"/>
    <p:sldId id="375" r:id="rId5"/>
    <p:sldId id="344" r:id="rId6"/>
    <p:sldId id="364" r:id="rId7"/>
    <p:sldId id="365" r:id="rId8"/>
    <p:sldId id="386" r:id="rId9"/>
    <p:sldId id="366" r:id="rId10"/>
    <p:sldId id="367" r:id="rId11"/>
    <p:sldId id="368" r:id="rId12"/>
    <p:sldId id="370" r:id="rId13"/>
    <p:sldId id="371" r:id="rId14"/>
    <p:sldId id="351" r:id="rId15"/>
    <p:sldId id="354" r:id="rId16"/>
    <p:sldId id="355" r:id="rId17"/>
    <p:sldId id="356" r:id="rId18"/>
    <p:sldId id="357" r:id="rId19"/>
    <p:sldId id="358" r:id="rId20"/>
    <p:sldId id="380" r:id="rId21"/>
    <p:sldId id="381" r:id="rId22"/>
    <p:sldId id="382" r:id="rId23"/>
    <p:sldId id="383" r:id="rId24"/>
    <p:sldId id="384" r:id="rId25"/>
    <p:sldId id="385" r:id="rId26"/>
    <p:sldId id="377" r:id="rId27"/>
    <p:sldId id="378" r:id="rId28"/>
    <p:sldId id="387" r:id="rId29"/>
    <p:sldId id="388" r:id="rId30"/>
    <p:sldId id="389" r:id="rId31"/>
    <p:sldId id="392" r:id="rId32"/>
    <p:sldId id="390" r:id="rId33"/>
    <p:sldId id="391" r:id="rId34"/>
    <p:sldId id="393" r:id="rId35"/>
    <p:sldId id="394" r:id="rId36"/>
    <p:sldId id="395" r:id="rId37"/>
    <p:sldId id="396" r:id="rId38"/>
    <p:sldId id="284" r:id="rId39"/>
    <p:sldId id="283" r:id="rId40"/>
    <p:sldId id="359" r:id="rId41"/>
    <p:sldId id="360" r:id="rId42"/>
    <p:sldId id="397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28" y="-2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notesMaster" Target="notesMasters/notesMaster1.xml"/><Relationship Id="rId4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ict"/><Relationship Id="rId4" Type="http://schemas.openxmlformats.org/officeDocument/2006/relationships/image" Target="../media/image8.pict"/><Relationship Id="rId5" Type="http://schemas.openxmlformats.org/officeDocument/2006/relationships/image" Target="../media/image9.pict"/><Relationship Id="rId6" Type="http://schemas.openxmlformats.org/officeDocument/2006/relationships/image" Target="../media/image10.pict"/><Relationship Id="rId1" Type="http://schemas.openxmlformats.org/officeDocument/2006/relationships/image" Target="../media/image5.pict"/><Relationship Id="rId2" Type="http://schemas.openxmlformats.org/officeDocument/2006/relationships/image" Target="../media/image6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7A75A6-CD71-6E40-B174-7F6BF71E1283}" type="datetimeFigureOut">
              <a:rPr lang="en-US" smtClean="0"/>
              <a:pPr/>
              <a:t>10/26/10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DCB21-6DE7-5B4C-B4E3-DE533BD0E9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BCBB36-160A-4277-A374-077409185610}" type="datetimeFigureOut">
              <a:rPr lang="en-US" smtClean="0"/>
              <a:pPr/>
              <a:t>10/26/10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DA316-56B5-4FAC-9995-02E5CC8BECA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76EC1-8F77-4547-B18B-ADAF0B51C3C1}" type="datetimeFigureOut">
              <a:rPr lang="ru-RU"/>
              <a:pPr>
                <a:defRPr/>
              </a:pPr>
              <a:t>10/26/10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603A9-E310-43E5-A23C-99E9B857D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B38EF-975F-4708-A168-E55C5365FD34}" type="datetimeFigureOut">
              <a:rPr lang="ru-RU"/>
              <a:pPr>
                <a:defRPr/>
              </a:pPr>
              <a:t>10/26/10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BE02C-F9CD-49A8-A1EE-9E4221B25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B0431-BC30-4295-BD5C-79A85F24F482}" type="datetimeFigureOut">
              <a:rPr lang="ru-RU"/>
              <a:pPr>
                <a:defRPr/>
              </a:pPr>
              <a:t>10/26/10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C186A-AA55-43E8-B166-FD0585F29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640E1-2DC7-4BEC-B2A0-3CCC89162793}" type="datetimeFigureOut">
              <a:rPr lang="ru-RU"/>
              <a:pPr>
                <a:defRPr/>
              </a:pPr>
              <a:t>10/26/10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A2FD8-EF2B-430F-BFD6-47D7EEE025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2ADAB-B20E-42AC-9C0D-927DA2E08C98}" type="datetimeFigureOut">
              <a:rPr lang="ru-RU"/>
              <a:pPr>
                <a:defRPr/>
              </a:pPr>
              <a:t>10/26/10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88E0C-F50D-438C-A438-42A08C920C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94D18-66E3-4003-8637-F41D8671BA11}" type="datetimeFigureOut">
              <a:rPr lang="ru-RU"/>
              <a:pPr>
                <a:defRPr/>
              </a:pPr>
              <a:t>10/26/10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6AD1F-8C3A-47AD-B920-44485A990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7A5D5-F22E-4CFE-B9B0-ED656A1E172D}" type="datetimeFigureOut">
              <a:rPr lang="ru-RU"/>
              <a:pPr>
                <a:defRPr/>
              </a:pPr>
              <a:t>10/26/10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95D05-0DB4-4878-BFBF-F97668D1F8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45454-59C7-40C2-9432-DCEC1588D5A2}" type="datetimeFigureOut">
              <a:rPr lang="ru-RU"/>
              <a:pPr>
                <a:defRPr/>
              </a:pPr>
              <a:t>10/26/10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0E559-6F44-4E95-A1F5-3634D9B63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BF0F2-ACD5-4F6E-91E3-F75C8B548092}" type="datetimeFigureOut">
              <a:rPr lang="ru-RU"/>
              <a:pPr>
                <a:defRPr/>
              </a:pPr>
              <a:t>10/26/10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BC5BD-1557-4F03-B71D-3BCCCB8889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98417-8DC7-4BA1-B108-FA465BF23B95}" type="datetimeFigureOut">
              <a:rPr lang="ru-RU"/>
              <a:pPr>
                <a:defRPr/>
              </a:pPr>
              <a:t>10/26/10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AE0AC-11D7-461D-B42A-73312A07B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2F640-A7B8-4EB0-B9DF-EF038C1DF502}" type="datetimeFigureOut">
              <a:rPr lang="ru-RU"/>
              <a:pPr>
                <a:defRPr/>
              </a:pPr>
              <a:t>10/26/10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DFC31-482C-409A-868F-92EF55F8FE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D331D62-4282-4B94-A192-A3D91E1055D8}" type="datetimeFigureOut">
              <a:rPr lang="ru-RU"/>
              <a:pPr>
                <a:defRPr/>
              </a:pPr>
              <a:t>10/26/10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987908F-2885-470A-BBA2-422E85ACFC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" name="Picture 9" descr="itseez-transparent2.pn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6482" y="5736411"/>
            <a:ext cx="3157518" cy="11215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Calibri (Headings)"/>
          <a:ea typeface="+mj-ea"/>
          <a:cs typeface="Calibri (Headings)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itseez.com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5.png"/><Relationship Id="rId12" Type="http://schemas.openxmlformats.org/officeDocument/2006/relationships/image" Target="../media/image36.jpeg"/><Relationship Id="rId13" Type="http://schemas.openxmlformats.org/officeDocument/2006/relationships/image" Target="../media/image37.png"/><Relationship Id="rId14" Type="http://schemas.openxmlformats.org/officeDocument/2006/relationships/image" Target="../media/image38.png"/><Relationship Id="rId15" Type="http://schemas.openxmlformats.org/officeDocument/2006/relationships/image" Target="../media/image39.png"/><Relationship Id="rId16" Type="http://schemas.openxmlformats.org/officeDocument/2006/relationships/image" Target="../media/image40.png"/><Relationship Id="rId17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Relationship Id="rId4" Type="http://schemas.openxmlformats.org/officeDocument/2006/relationships/image" Target="../media/image28.jpeg"/><Relationship Id="rId5" Type="http://schemas.openxmlformats.org/officeDocument/2006/relationships/image" Target="../media/image29.jpeg"/><Relationship Id="rId6" Type="http://schemas.openxmlformats.org/officeDocument/2006/relationships/image" Target="../media/image30.jpeg"/><Relationship Id="rId7" Type="http://schemas.openxmlformats.org/officeDocument/2006/relationships/image" Target="../media/image31.jpeg"/><Relationship Id="rId8" Type="http://schemas.openxmlformats.org/officeDocument/2006/relationships/image" Target="../media/image32.jpeg"/><Relationship Id="rId9" Type="http://schemas.openxmlformats.org/officeDocument/2006/relationships/image" Target="../media/image33.jpeg"/><Relationship Id="rId10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ThE7sRAtaWU" TargetMode="External"/><Relationship Id="rId4" Type="http://schemas.openxmlformats.org/officeDocument/2006/relationships/image" Target="../media/image44.png"/><Relationship Id="rId1" Type="http://schemas.openxmlformats.org/officeDocument/2006/relationships/video" Target="file://localhost/Users/relrotciv/Documents/argus/presentations/HPC/demoFULLHD-768.avi" TargetMode="Externa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4" Type="http://schemas.openxmlformats.org/officeDocument/2006/relationships/image" Target="../media/image54.jpeg"/><Relationship Id="rId5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8.png"/><Relationship Id="rId5" Type="http://schemas.openxmlformats.org/officeDocument/2006/relationships/image" Target="../media/image59.png"/><Relationship Id="rId1" Type="http://schemas.openxmlformats.org/officeDocument/2006/relationships/video" Target="file://localhost/Users/relrotciv/Documents/argus/presentations/HPC/scan.avi" TargetMode="External"/><Relationship Id="rId2" Type="http://schemas.openxmlformats.org/officeDocument/2006/relationships/video" Target="file://localhost/Users/relrotciv/Documents/argus/presentations/HPC/scan_tex.avi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relrotciv/Documents/argus/presentations/HPC/object_detection_lowres.avi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4" Type="http://schemas.openxmlformats.org/officeDocument/2006/relationships/image" Target="../media/image64.jpeg"/><Relationship Id="rId5" Type="http://schemas.openxmlformats.org/officeDocument/2006/relationships/image" Target="../media/image65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76.jpeg"/><Relationship Id="rId7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GWcepdggXsU" TargetMode="External"/><Relationship Id="rId4" Type="http://schemas.openxmlformats.org/officeDocument/2006/relationships/image" Target="../media/image78.png"/><Relationship Id="rId1" Type="http://schemas.openxmlformats.org/officeDocument/2006/relationships/video" Target="file://localhost/Users/relrotciv/Documents/argus/presentations/HPC/willow%20pr2%20plugin%20edited.m4v" TargetMode="Externa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relrotciv/Documents/argus/presentations/HPC/texas_docking_trimmed.avi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relrotciv/Documents/argus/presentations/texas%20instruments/new_college.avi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7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relrotciv/Documents/argus/presentations/texas%20instruments/rviz-stereo.avi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8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relrotciv/Documents/argus/presentations/HPC/pr2_pool.avi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oleObject" Target="../embeddings/Microsoft_Equation1.bin"/><Relationship Id="rId5" Type="http://schemas.openxmlformats.org/officeDocument/2006/relationships/oleObject" Target="../embeddings/Microsoft_Equation2.bin"/><Relationship Id="rId6" Type="http://schemas.openxmlformats.org/officeDocument/2006/relationships/oleObject" Target="../embeddings/Microsoft_Equation3.bin"/><Relationship Id="rId7" Type="http://schemas.openxmlformats.org/officeDocument/2006/relationships/oleObject" Target="../embeddings/Microsoft_Equation4.bin"/><Relationship Id="rId8" Type="http://schemas.openxmlformats.org/officeDocument/2006/relationships/oleObject" Target="../embeddings/Microsoft_Equation5.bin"/><Relationship Id="rId9" Type="http://schemas.openxmlformats.org/officeDocument/2006/relationships/oleObject" Target="../embeddings/Microsoft_Equation6.bin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quation7.bin"/><Relationship Id="rId4" Type="http://schemas.openxmlformats.org/officeDocument/2006/relationships/image" Target="../media/image15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Computer vision for robotics</a:t>
            </a:r>
            <a:endParaRPr lang="en-US" b="1" i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219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Victor Eruhimov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CTO,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itseez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6248400"/>
            <a:ext cx="36568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hlinkClick r:id="rId2"/>
              </a:rPr>
              <a:t>http://</a:t>
            </a:r>
            <a:r>
              <a:rPr lang="en-US" sz="2800" dirty="0" err="1" smtClean="0">
                <a:hlinkClick r:id="rId2"/>
              </a:rPr>
              <a:t>www.itseez.com</a:t>
            </a:r>
            <a:endParaRPr lang="en-US" sz="2800" dirty="0"/>
          </a:p>
        </p:txBody>
      </p:sp>
    </p:spTree>
  </p:cSld>
  <p:clrMapOvr>
    <a:masterClrMapping/>
  </p:clrMapOvr>
  <p:transition advTm="4593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Gary Bradski\Projects\opencvbook\figs\incoming\12-11_ne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8813" y="2203450"/>
            <a:ext cx="4675187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itle 1"/>
          <p:cNvSpPr>
            <a:spLocks noGrp="1"/>
          </p:cNvSpPr>
          <p:nvPr>
            <p:ph type="title"/>
          </p:nvPr>
        </p:nvSpPr>
        <p:spPr>
          <a:xfrm>
            <a:off x="457200" y="-347663"/>
            <a:ext cx="8229600" cy="1143001"/>
          </a:xfrm>
        </p:spPr>
        <p:txBody>
          <a:bodyPr/>
          <a:lstStyle/>
          <a:p>
            <a:r>
              <a:rPr lang="en-US" sz="4000" smtClean="0"/>
              <a:t>Stereo Rectification</a:t>
            </a:r>
          </a:p>
        </p:txBody>
      </p:sp>
      <p:sp>
        <p:nvSpPr>
          <p:cNvPr id="48132" name="Content Placeholder 2"/>
          <p:cNvSpPr>
            <a:spLocks noGrp="1"/>
          </p:cNvSpPr>
          <p:nvPr>
            <p:ph idx="1"/>
          </p:nvPr>
        </p:nvSpPr>
        <p:spPr>
          <a:xfrm>
            <a:off x="333375" y="647700"/>
            <a:ext cx="8229600" cy="4525963"/>
          </a:xfrm>
        </p:spPr>
        <p:txBody>
          <a:bodyPr/>
          <a:lstStyle/>
          <a:p>
            <a:r>
              <a:rPr lang="en-US" sz="2800" dirty="0" smtClean="0"/>
              <a:t>Algorithm steps are shown at right:</a:t>
            </a:r>
          </a:p>
          <a:p>
            <a:r>
              <a:rPr lang="en-US" sz="2800" dirty="0" smtClean="0"/>
              <a:t>Goal:</a:t>
            </a:r>
          </a:p>
          <a:p>
            <a:pPr lvl="1"/>
            <a:r>
              <a:rPr lang="en-US" sz="2400" dirty="0" smtClean="0"/>
              <a:t>Each row of the image contains the same world points</a:t>
            </a:r>
          </a:p>
          <a:p>
            <a:pPr lvl="1"/>
            <a:r>
              <a:rPr lang="en-US" sz="2400" dirty="0" smtClean="0"/>
              <a:t>“</a:t>
            </a:r>
            <a:r>
              <a:rPr lang="en-US" sz="2400" dirty="0" err="1" smtClean="0"/>
              <a:t>Epipolar</a:t>
            </a:r>
            <a:r>
              <a:rPr lang="en-US" sz="2400" dirty="0" smtClean="0"/>
              <a:t> constraint”</a:t>
            </a:r>
          </a:p>
          <a:p>
            <a:endParaRPr lang="en-US" sz="2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72979298-F7C3-4A97-8C7E-2F83D4B79262}" type="slidenum">
              <a:rPr lang="en-US"/>
              <a:pPr>
                <a:defRPr/>
              </a:pPr>
              <a:t>10</a:t>
            </a:fld>
            <a:endParaRPr lang="en-US"/>
          </a:p>
        </p:txBody>
      </p:sp>
      <p:pic>
        <p:nvPicPr>
          <p:cNvPr id="48134" name="Picture 3" descr="C:\Users\Gary Bradski\Projects\opencvbook\figs\incoming\12-12_mov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" y="3321050"/>
            <a:ext cx="4090988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5" name="TextBox 8"/>
          <p:cNvSpPr txBox="1">
            <a:spLocks noChangeArrowheads="1"/>
          </p:cNvSpPr>
          <p:nvPr/>
        </p:nvSpPr>
        <p:spPr bwMode="auto">
          <a:xfrm>
            <a:off x="219075" y="2914650"/>
            <a:ext cx="3779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u="sng">
                <a:solidFill>
                  <a:schemeClr val="bg1"/>
                </a:solidFill>
                <a:latin typeface="Calibri" pitchFamily="34" charset="0"/>
              </a:rPr>
              <a:t>Result</a:t>
            </a:r>
            <a:r>
              <a:rPr lang="en-US">
                <a:solidFill>
                  <a:schemeClr val="bg1"/>
                </a:solidFill>
                <a:latin typeface="Calibri" pitchFamily="34" charset="0"/>
              </a:rPr>
              <a:t>: Epipolar alignment of features:</a:t>
            </a:r>
          </a:p>
        </p:txBody>
      </p:sp>
      <p:sp>
        <p:nvSpPr>
          <p:cNvPr id="48136" name="TextBox 9"/>
          <p:cNvSpPr txBox="1">
            <a:spLocks noChangeArrowheads="1"/>
          </p:cNvSpPr>
          <p:nvPr/>
        </p:nvSpPr>
        <p:spPr bwMode="auto">
          <a:xfrm>
            <a:off x="0" y="6581775"/>
            <a:ext cx="35861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Calibri" pitchFamily="34" charset="0"/>
              </a:rPr>
              <a:t>All: Gary Bradski and Adrian Kaehler: Learning OpenCV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Stereo correspondence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lock matching</a:t>
            </a:r>
          </a:p>
          <a:p>
            <a:r>
              <a:rPr lang="en-US" dirty="0" smtClean="0"/>
              <a:t>Dynamic programming</a:t>
            </a:r>
          </a:p>
          <a:p>
            <a:r>
              <a:rPr lang="en-US" dirty="0" smtClean="0"/>
              <a:t>Inter-</a:t>
            </a:r>
            <a:r>
              <a:rPr lang="en-US" dirty="0" err="1" smtClean="0"/>
              <a:t>scanline</a:t>
            </a:r>
            <a:r>
              <a:rPr lang="en-US" dirty="0" smtClean="0"/>
              <a:t> dependencies</a:t>
            </a:r>
          </a:p>
          <a:p>
            <a:pPr lvl="1"/>
            <a:r>
              <a:rPr lang="en-US" dirty="0" smtClean="0"/>
              <a:t>Segmentation</a:t>
            </a:r>
          </a:p>
          <a:p>
            <a:pPr lvl="1"/>
            <a:r>
              <a:rPr lang="en-US" smtClean="0"/>
              <a:t>Belief propagation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Stereo correspondence block matching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752600"/>
            <a:ext cx="23812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0138" y="1731433"/>
            <a:ext cx="2405063" cy="240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8719" y="4392083"/>
            <a:ext cx="1230313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5" name="Straight Connector 14"/>
          <p:cNvCxnSpPr/>
          <p:nvPr/>
        </p:nvCxnSpPr>
        <p:spPr>
          <a:xfrm rot="5400000">
            <a:off x="1305719" y="3417095"/>
            <a:ext cx="1502833" cy="256646"/>
          </a:xfrm>
          <a:prstGeom prst="line">
            <a:avLst/>
          </a:prstGeom>
          <a:ln w="127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H="1">
            <a:off x="4245151" y="3593220"/>
            <a:ext cx="1456974" cy="619124"/>
          </a:xfrm>
          <a:prstGeom prst="line">
            <a:avLst/>
          </a:prstGeom>
          <a:ln w="127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96344" y="4392084"/>
            <a:ext cx="4389438" cy="1629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Box 22"/>
          <p:cNvSpPr txBox="1"/>
          <p:nvPr/>
        </p:nvSpPr>
        <p:spPr>
          <a:xfrm>
            <a:off x="6191250" y="1862666"/>
            <a:ext cx="27225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rebuchet MS" pitchFamily="34" charset="0"/>
              </a:rPr>
              <a:t>For each block in left image:</a:t>
            </a:r>
          </a:p>
          <a:p>
            <a:pPr lvl="1"/>
            <a:r>
              <a:rPr lang="en-US" dirty="0" smtClean="0">
                <a:latin typeface="Trebuchet MS" pitchFamily="34" charset="0"/>
              </a:rPr>
              <a:t>Search for the   corresponding block in the right image such that SSD or SAD between pixel intensities is minimum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 and post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257676" cy="4525963"/>
          </a:xfrm>
        </p:spPr>
        <p:txBody>
          <a:bodyPr/>
          <a:lstStyle/>
          <a:p>
            <a:r>
              <a:rPr lang="en-US" dirty="0" smtClean="0"/>
              <a:t>Low texture filtering</a:t>
            </a:r>
          </a:p>
          <a:p>
            <a:r>
              <a:rPr lang="en-US" dirty="0" smtClean="0"/>
              <a:t>SSD/SAD minimum ambiguity removal</a:t>
            </a:r>
          </a:p>
          <a:p>
            <a:r>
              <a:rPr lang="en-US" dirty="0" smtClean="0"/>
              <a:t>Using </a:t>
            </a:r>
            <a:r>
              <a:rPr lang="en-US" dirty="0" smtClean="0"/>
              <a:t>gradients instead of intensities</a:t>
            </a:r>
            <a:endParaRPr lang="en-US" dirty="0" smtClean="0"/>
          </a:p>
          <a:p>
            <a:r>
              <a:rPr lang="en-US" dirty="0" smtClean="0"/>
              <a:t>Speckle </a:t>
            </a:r>
            <a:r>
              <a:rPr lang="en-US" dirty="0" smtClean="0"/>
              <a:t>filtering</a:t>
            </a:r>
          </a:p>
          <a:p>
            <a:endParaRPr lang="en-US" dirty="0"/>
          </a:p>
        </p:txBody>
      </p:sp>
      <p:pic>
        <p:nvPicPr>
          <p:cNvPr id="19458" name="Picture 2" descr="C:\Users\RELROT~1\AppData\Local\Temp\VMwareDnD\ae7b8c60\tsukuba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9609" y="3429000"/>
            <a:ext cx="2095515" cy="1571636"/>
          </a:xfrm>
          <a:prstGeom prst="rect">
            <a:avLst/>
          </a:prstGeom>
          <a:noFill/>
        </p:spPr>
      </p:pic>
      <p:pic>
        <p:nvPicPr>
          <p:cNvPr id="19459" name="Picture 3" descr="C:\Users\RELROT~1\AppData\Local\Temp\VMwareDnD\66b9d5b9\sobe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3429000"/>
            <a:ext cx="2095514" cy="1571636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9622" y="1447800"/>
            <a:ext cx="1957895" cy="1800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1447800"/>
            <a:ext cx="1951579" cy="1800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kir\Desktop\BB2_white_background_larg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22585" flipH="1">
            <a:off x="2280071" y="1564683"/>
            <a:ext cx="1880433" cy="122301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987824" y="188640"/>
            <a:ext cx="317286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Stereo Matching</a:t>
            </a:r>
            <a:endParaRPr lang="ru-RU" sz="3200" dirty="0"/>
          </a:p>
        </p:txBody>
      </p:sp>
      <p:grpSp>
        <p:nvGrpSpPr>
          <p:cNvPr id="5" name="Group 18"/>
          <p:cNvGrpSpPr/>
          <p:nvPr/>
        </p:nvGrpSpPr>
        <p:grpSpPr>
          <a:xfrm>
            <a:off x="228600" y="1676400"/>
            <a:ext cx="4548083" cy="1260070"/>
            <a:chOff x="6000" y="2819400"/>
            <a:chExt cx="4548083" cy="126007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3054000" y="2819400"/>
              <a:ext cx="1500083" cy="1260070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6000" y="2819400"/>
              <a:ext cx="1500083" cy="1260070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518252" y="2819400"/>
              <a:ext cx="1500083" cy="1260070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</p:grpSp>
      <p:grpSp>
        <p:nvGrpSpPr>
          <p:cNvPr id="6" name="Group 14"/>
          <p:cNvGrpSpPr/>
          <p:nvPr/>
        </p:nvGrpSpPr>
        <p:grpSpPr>
          <a:xfrm>
            <a:off x="6084168" y="908720"/>
            <a:ext cx="2532112" cy="2049154"/>
            <a:chOff x="1475656" y="3717032"/>
            <a:chExt cx="3108176" cy="2515344"/>
          </a:xfrm>
        </p:grpSpPr>
        <p:pic>
          <p:nvPicPr>
            <p:cNvPr id="1026" name="Picture 2" descr="C:\Users\kir\Desktop\RTEmagicC_BerlinFrame10_small.jpg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75656" y="3717032"/>
              <a:ext cx="1524000" cy="1219200"/>
            </a:xfrm>
            <a:prstGeom prst="rect">
              <a:avLst/>
            </a:prstGeom>
            <a:noFill/>
          </p:spPr>
        </p:pic>
        <p:pic>
          <p:nvPicPr>
            <p:cNvPr id="2" name="Picture 3" descr="C:\Users\kir\Desktop\RTEmagicC_BerlinFrame10_untext_small.jpg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059832" y="3717032"/>
              <a:ext cx="1524000" cy="1219200"/>
            </a:xfrm>
            <a:prstGeom prst="rect">
              <a:avLst/>
            </a:prstGeom>
            <a:noFill/>
          </p:spPr>
        </p:pic>
        <p:pic>
          <p:nvPicPr>
            <p:cNvPr id="3" name="Picture 4" descr="C:\Users\kir\Desktop\RTEmagicC_BerlinFrame9_small.jpg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475656" y="5013176"/>
              <a:ext cx="1524000" cy="1219200"/>
            </a:xfrm>
            <a:prstGeom prst="rect">
              <a:avLst/>
            </a:prstGeom>
            <a:noFill/>
          </p:spPr>
        </p:pic>
        <p:pic>
          <p:nvPicPr>
            <p:cNvPr id="4" name="Picture 5" descr="C:\Users\kir\Desktop\RTEmagicC_BerlinFrame9_untext_small.jpg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059832" y="5013176"/>
              <a:ext cx="1524000" cy="1219200"/>
            </a:xfrm>
            <a:prstGeom prst="rect">
              <a:avLst/>
            </a:prstGeom>
            <a:noFill/>
          </p:spPr>
        </p:pic>
      </p:grpSp>
      <p:pic>
        <p:nvPicPr>
          <p:cNvPr id="1031" name="Picture 7" descr="C:\Users\kir\Desktop\tda-999998-98-hire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4048" y="3029914"/>
            <a:ext cx="1485116" cy="2137555"/>
          </a:xfrm>
          <a:prstGeom prst="rect">
            <a:avLst/>
          </a:prstGeom>
          <a:noFill/>
        </p:spPr>
      </p:pic>
      <p:pic>
        <p:nvPicPr>
          <p:cNvPr id="1032" name="Picture 8" descr="C:\Users\kir\Desktop\DisparityMap-face_global+local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15035" y="5926116"/>
            <a:ext cx="915044" cy="630475"/>
          </a:xfrm>
          <a:prstGeom prst="rect">
            <a:avLst/>
          </a:prstGeom>
          <a:noFill/>
        </p:spPr>
      </p:pic>
      <p:pic>
        <p:nvPicPr>
          <p:cNvPr id="1033" name="Picture 9" descr="C:\Users\kir\Desktop\Image-face_left_rect-colour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15035" y="5239641"/>
            <a:ext cx="913688" cy="630475"/>
          </a:xfrm>
          <a:prstGeom prst="rect">
            <a:avLst/>
          </a:prstGeom>
          <a:noFill/>
        </p:spPr>
      </p:pic>
      <p:pic>
        <p:nvPicPr>
          <p:cNvPr id="1034" name="Picture 10" descr="C:\Users\kir\Desktop\demo_GPU_stereo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22436" y="2996952"/>
            <a:ext cx="2197453" cy="2197453"/>
          </a:xfrm>
          <a:prstGeom prst="rect">
            <a:avLst/>
          </a:prstGeom>
          <a:noFill/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42225" y="3192525"/>
            <a:ext cx="1603745" cy="1603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8" descr="C:\Users\RELROT~1\AppData\Local\Temp\VMwareDnD\b5e4e650\tsukuba_disp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438400" y="3200400"/>
            <a:ext cx="1608667" cy="1608667"/>
          </a:xfrm>
          <a:prstGeom prst="rect">
            <a:avLst/>
          </a:prstGeom>
          <a:noFill/>
        </p:spPr>
      </p:pic>
      <p:pic>
        <p:nvPicPr>
          <p:cNvPr id="23" name="Picture 9" descr="C:\Users\RELROT~1\AppData\Local\Temp\VMwareDnD\7b97fb0d\aloe_L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49271" y="4808919"/>
            <a:ext cx="1604434" cy="1852232"/>
          </a:xfrm>
          <a:prstGeom prst="rect">
            <a:avLst/>
          </a:prstGeom>
          <a:noFill/>
        </p:spPr>
      </p:pic>
      <p:pic>
        <p:nvPicPr>
          <p:cNvPr id="24" name="Picture 10" descr="C:\Users\RELROT~1\AppData\Local\Temp\VMwareDnD\34eb616e\aloe_big_disp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462213" y="4809068"/>
            <a:ext cx="1857375" cy="1857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 implementation of block matching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600200"/>
            <a:ext cx="3995149" cy="4639832"/>
          </a:xfrm>
        </p:spPr>
        <p:txBody>
          <a:bodyPr>
            <a:normAutofit fontScale="92500" lnSpcReduction="20000"/>
          </a:bodyPr>
          <a:lstStyle/>
          <a:p>
            <a:pPr marL="514350" indent="-382588"/>
            <a:r>
              <a:rPr lang="en-US" dirty="0" smtClean="0"/>
              <a:t>The outer cycle iterates through disparity values</a:t>
            </a:r>
            <a:endParaRPr lang="ru-RU" dirty="0" smtClean="0"/>
          </a:p>
          <a:p>
            <a:pPr marL="514350" indent="-382588"/>
            <a:r>
              <a:rPr lang="en-US" dirty="0" smtClean="0"/>
              <a:t>We compute SSD and compare it with the current minimum for each pixel in a tile</a:t>
            </a:r>
            <a:endParaRPr lang="ru-RU" dirty="0" smtClean="0"/>
          </a:p>
          <a:p>
            <a:pPr marL="514350" indent="-382588"/>
            <a:r>
              <a:rPr lang="en-US" dirty="0" smtClean="0"/>
              <a:t>Different tiles reuse the results of each other</a:t>
            </a:r>
            <a:endParaRPr lang="ru-RU" dirty="0" smtClean="0"/>
          </a:p>
          <a:p>
            <a:pPr marL="514350" indent="-382588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6"/>
          </a:xfrm>
          <a:prstGeom prst="rect">
            <a:avLst/>
          </a:prstGeom>
        </p:spPr>
        <p:txBody>
          <a:bodyPr/>
          <a:lstStyle/>
          <a:p>
            <a:fld id="{1AFD21FC-9017-4C76-860D-B9346C39AE7B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1752600"/>
            <a:ext cx="357981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Parallelization scheme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382588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6"/>
          </a:xfrm>
          <a:prstGeom prst="rect">
            <a:avLst/>
          </a:prstGeom>
        </p:spPr>
        <p:txBody>
          <a:bodyPr/>
          <a:lstStyle/>
          <a:p>
            <a:fld id="{1AFD21FC-9017-4C76-860D-B9346C39AE7B}" type="slidenum">
              <a:rPr lang="ru-RU" smtClean="0"/>
              <a:pPr/>
              <a:t>16</a:t>
            </a:fld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219200"/>
            <a:ext cx="668655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Optimization concepts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382588"/>
            <a:r>
              <a:rPr lang="en-US" dirty="0" smtClean="0"/>
              <a:t>Not using texture – saving registers</a:t>
            </a:r>
            <a:endParaRPr lang="ru-RU" dirty="0" smtClean="0"/>
          </a:p>
          <a:p>
            <a:pPr marL="514350" indent="-382588"/>
            <a:r>
              <a:rPr lang="en-US" dirty="0" smtClean="0"/>
              <a:t>1 thread per 8 pixels processing – using cache</a:t>
            </a:r>
            <a:endParaRPr lang="ru-RU" dirty="0" smtClean="0"/>
          </a:p>
          <a:p>
            <a:pPr marL="514350" indent="-382588"/>
            <a:r>
              <a:rPr lang="en-US" dirty="0" smtClean="0"/>
              <a:t>Reducing the amount of arithmetic operations</a:t>
            </a:r>
          </a:p>
          <a:p>
            <a:pPr marL="514350" indent="-382588"/>
            <a:r>
              <a:rPr lang="en-US" dirty="0" smtClean="0"/>
              <a:t>Non-parallelizable functions (speckle filtering) are done on CPU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6"/>
          </a:xfrm>
          <a:prstGeom prst="rect">
            <a:avLst/>
          </a:prstGeom>
        </p:spPr>
        <p:txBody>
          <a:bodyPr/>
          <a:lstStyle/>
          <a:p>
            <a:fld id="{1AFD21FC-9017-4C76-860D-B9346C39AE7B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Performance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CPU (i5 750 2.66GHz), GPU (Fermi card 448 cores)</a:t>
            </a:r>
          </a:p>
          <a:p>
            <a:r>
              <a:rPr lang="en-US" sz="3600" dirty="0" smtClean="0"/>
              <a:t>Block matching on CPU+2xGPU is </a:t>
            </a:r>
            <a:r>
              <a:rPr lang="en-US" sz="3600" dirty="0" smtClean="0">
                <a:ln>
                  <a:solidFill>
                    <a:srgbClr val="FF0000"/>
                  </a:solidFill>
                </a:ln>
              </a:rPr>
              <a:t>10 times faster</a:t>
            </a:r>
            <a:r>
              <a:rPr lang="en-US" sz="3600" dirty="0" smtClean="0"/>
              <a:t> than CPU implementation with SSE optimization, enabling real-time processing of HD images!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Full-HD stereo in </a:t>
            </a:r>
            <a:r>
              <a:rPr lang="en-US" dirty="0" err="1" smtClean="0"/>
              <a:t>realtime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5943600"/>
            <a:ext cx="6019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hlinkClick r:id="rId3"/>
              </a:rPr>
              <a:t>http://</a:t>
            </a:r>
            <a:r>
              <a:rPr lang="en-US" b="1" dirty="0" err="1" smtClean="0">
                <a:hlinkClick r:id="rId3"/>
              </a:rPr>
              <a:t>www.youtube.com/watch?v</a:t>
            </a:r>
            <a:r>
              <a:rPr lang="en-US" b="1" dirty="0" smtClean="0">
                <a:hlinkClick r:id="rId3"/>
              </a:rPr>
              <a:t>=ThE7sRAtaWU</a:t>
            </a:r>
            <a:endParaRPr lang="en-US" b="1" dirty="0"/>
          </a:p>
        </p:txBody>
      </p:sp>
      <p:pic>
        <p:nvPicPr>
          <p:cNvPr id="8" name="demoFULLHD-768.avi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09600" y="1295400"/>
            <a:ext cx="8046156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we need computer vision?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Smart video surveillance</a:t>
            </a:r>
          </a:p>
          <a:p>
            <a:r>
              <a:rPr lang="en-US" dirty="0" smtClean="0"/>
              <a:t>Biometrics</a:t>
            </a:r>
          </a:p>
          <a:p>
            <a:r>
              <a:rPr lang="en-US" dirty="0" smtClean="0"/>
              <a:t>Automatic Driver Assistance Systems</a:t>
            </a:r>
          </a:p>
          <a:p>
            <a:r>
              <a:rPr lang="en-US" dirty="0" smtClean="0"/>
              <a:t>Machine vision (Visual inspection)</a:t>
            </a:r>
          </a:p>
          <a:p>
            <a:r>
              <a:rPr lang="en-US" dirty="0" smtClean="0"/>
              <a:t>Image retrieval (e.g. Google Goggles)</a:t>
            </a:r>
          </a:p>
          <a:p>
            <a:r>
              <a:rPr lang="en-US" dirty="0" smtClean="0"/>
              <a:t>Movie production</a:t>
            </a:r>
          </a:p>
          <a:p>
            <a:r>
              <a:rPr lang="en-US" dirty="0" smtClean="0"/>
              <a:t>Robotics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 of stereo 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Machine vision</a:t>
            </a:r>
          </a:p>
          <a:p>
            <a:r>
              <a:rPr lang="en-US" dirty="0" smtClean="0"/>
              <a:t>Automatic Driver Assistance</a:t>
            </a:r>
          </a:p>
          <a:p>
            <a:r>
              <a:rPr lang="en-US" dirty="0" smtClean="0"/>
              <a:t>Movie production</a:t>
            </a:r>
          </a:p>
          <a:p>
            <a:r>
              <a:rPr lang="en-US" dirty="0" smtClean="0"/>
              <a:t>Robotics</a:t>
            </a:r>
          </a:p>
          <a:p>
            <a:pPr lvl="1"/>
            <a:r>
              <a:rPr lang="en-US" dirty="0" smtClean="0"/>
              <a:t>Object recognition</a:t>
            </a:r>
          </a:p>
          <a:p>
            <a:pPr lvl="1"/>
            <a:r>
              <a:rPr lang="en-US" dirty="0" smtClean="0"/>
              <a:t>Visual </a:t>
            </a:r>
            <a:r>
              <a:rPr lang="en-US" dirty="0" err="1" smtClean="0"/>
              <a:t>odometry</a:t>
            </a:r>
            <a:r>
              <a:rPr lang="en-US" dirty="0" smtClean="0"/>
              <a:t> / SLAM 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356870"/>
            <a:ext cx="2536607" cy="250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32437" y="1497543"/>
            <a:ext cx="3440907" cy="3315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detection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752600"/>
            <a:ext cx="3835400" cy="3175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676400"/>
            <a:ext cx="5080000" cy="4064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1600200"/>
            <a:ext cx="2895600" cy="35482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2400" y="1752600"/>
            <a:ext cx="838200" cy="11430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Sliding window approach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76400"/>
            <a:ext cx="5080000" cy="406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05000" y="1676400"/>
            <a:ext cx="609600" cy="762000"/>
          </a:xfrm>
          <a:prstGeom prst="rect">
            <a:avLst/>
          </a:prstGeom>
          <a:solidFill>
            <a:schemeClr val="accent1">
              <a:alpha val="21000"/>
            </a:scheme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C 0.19618 -0.00741 0.39253 -0.01459 0.46805 1.85185E-6 C 0.54357 0.01458 0.52916 0.06829 0.45277 0.08704 C 0.37639 0.10579 0.08246 0.09329 0.00972 0.11296 C -0.06302 0.13264 -0.06181 0.18958 0.01666 0.20555 C 0.09514 0.22153 0.40677 0.18796 0.48055 0.20926 C 0.55434 0.23055 0.53819 0.30856 0.45972 0.33333 C 0.38125 0.3581 0.08385 0.3331 0.00972 0.35741 C -0.06441 0.38171 -0.06372 0.45833 0.01527 0.47963 C 0.09427 0.50092 0.40538 0.48426 0.48333 0.48518 " pathEditMode="relative" ptsTypes="aaaaaaaaaA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Cascade classifier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1447800" y="1981200"/>
            <a:ext cx="1371600" cy="685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Stage 1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733800" y="1981200"/>
            <a:ext cx="1371600" cy="685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Stage 2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6019800" y="1981200"/>
            <a:ext cx="1371600" cy="685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Stage 3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152400" y="2133600"/>
            <a:ext cx="1143000" cy="3810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52400" y="1752600"/>
            <a:ext cx="813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2895600" y="2209800"/>
            <a:ext cx="762000" cy="304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5181600" y="2209800"/>
            <a:ext cx="762000" cy="304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819400" y="1828800"/>
            <a:ext cx="620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face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257800" y="1828800"/>
            <a:ext cx="620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face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 rot="5400000">
            <a:off x="1752600" y="2971800"/>
            <a:ext cx="762000" cy="304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09800" y="2895600"/>
            <a:ext cx="1044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 face</a:t>
            </a:r>
            <a:endParaRPr lang="en-US" dirty="0"/>
          </a:p>
        </p:txBody>
      </p:sp>
      <p:sp>
        <p:nvSpPr>
          <p:cNvPr id="15" name="Right Arrow 14"/>
          <p:cNvSpPr/>
          <p:nvPr/>
        </p:nvSpPr>
        <p:spPr>
          <a:xfrm rot="5400000">
            <a:off x="3886200" y="2971800"/>
            <a:ext cx="762000" cy="304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343400" y="2895600"/>
            <a:ext cx="1044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 face</a:t>
            </a:r>
            <a:endParaRPr lang="en-US" dirty="0"/>
          </a:p>
        </p:txBody>
      </p:sp>
      <p:sp>
        <p:nvSpPr>
          <p:cNvPr id="17" name="Right Arrow 16"/>
          <p:cNvSpPr/>
          <p:nvPr/>
        </p:nvSpPr>
        <p:spPr>
          <a:xfrm rot="5400000">
            <a:off x="5943600" y="2971800"/>
            <a:ext cx="762000" cy="304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400800" y="2895600"/>
            <a:ext cx="1044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 face</a:t>
            </a:r>
            <a:endParaRPr lang="en-US" dirty="0"/>
          </a:p>
        </p:txBody>
      </p:sp>
      <p:sp>
        <p:nvSpPr>
          <p:cNvPr id="19" name="Right Arrow 18"/>
          <p:cNvSpPr/>
          <p:nvPr/>
        </p:nvSpPr>
        <p:spPr>
          <a:xfrm>
            <a:off x="7543800" y="2209800"/>
            <a:ext cx="762000" cy="3048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543800" y="1828800"/>
            <a:ext cx="620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face</a:t>
            </a:r>
            <a:endParaRPr lang="en-US" dirty="0"/>
          </a:p>
        </p:txBody>
      </p:sp>
      <p:sp>
        <p:nvSpPr>
          <p:cNvPr id="23" name="Rounded Rectangle 22"/>
          <p:cNvSpPr/>
          <p:nvPr/>
        </p:nvSpPr>
        <p:spPr>
          <a:xfrm>
            <a:off x="0" y="4419600"/>
            <a:ext cx="9144000" cy="1066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Real-time in year 2000!</a:t>
            </a:r>
            <a:endParaRPr lang="en-US" sz="4400" dirty="0">
              <a:solidFill>
                <a:srgbClr val="FFFF00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0" y="3581400"/>
            <a:ext cx="9144000" cy="1588"/>
          </a:xfrm>
          <a:prstGeom prst="line">
            <a:avLst/>
          </a:prstGeom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 detection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589378"/>
            <a:ext cx="5943600" cy="4487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detection with local descriptors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Detect </a:t>
            </a:r>
            <a:r>
              <a:rPr lang="en-US" dirty="0" err="1" smtClean="0"/>
              <a:t>keypoints</a:t>
            </a:r>
            <a:endParaRPr lang="en-US" dirty="0" smtClean="0"/>
          </a:p>
          <a:p>
            <a:r>
              <a:rPr lang="en-US" dirty="0" smtClean="0"/>
              <a:t>Calculate local descriptors for each point</a:t>
            </a:r>
          </a:p>
          <a:p>
            <a:r>
              <a:rPr lang="en-US" dirty="0" smtClean="0"/>
              <a:t>Match descriptors for different images</a:t>
            </a:r>
          </a:p>
          <a:p>
            <a:r>
              <a:rPr lang="en-US" dirty="0" smtClean="0"/>
              <a:t>Validate matches with a geometry model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FAST feature detector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52600"/>
            <a:ext cx="8128000" cy="389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keypoints2_blac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447800"/>
            <a:ext cx="5130800" cy="3848100"/>
          </a:xfrm>
          <a:prstGeom prst="rect">
            <a:avLst/>
          </a:prstGeom>
        </p:spPr>
      </p:pic>
      <p:pic>
        <p:nvPicPr>
          <p:cNvPr id="7" name="Picture 6" descr="keypoints1_blac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133600"/>
            <a:ext cx="3099939" cy="2133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Keypoints</a:t>
            </a:r>
            <a:r>
              <a:rPr lang="en-US" dirty="0" smtClean="0"/>
              <a:t> example	</a:t>
            </a:r>
            <a:endParaRPr lang="en-US" dirty="0"/>
          </a:p>
        </p:txBody>
      </p:sp>
      <p:pic>
        <p:nvPicPr>
          <p:cNvPr id="5" name="Picture 4" descr="keypoints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33600"/>
            <a:ext cx="3118391" cy="2146300"/>
          </a:xfrm>
          <a:prstGeom prst="rect">
            <a:avLst/>
          </a:prstGeom>
        </p:spPr>
      </p:pic>
      <p:pic>
        <p:nvPicPr>
          <p:cNvPr id="6" name="Picture 5" descr="keypoints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1447800"/>
            <a:ext cx="51308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Local descriptors</a:t>
            </a:r>
            <a:endParaRPr lang="en-US" dirty="0"/>
          </a:p>
        </p:txBody>
      </p:sp>
      <p:grpSp>
        <p:nvGrpSpPr>
          <p:cNvPr id="4" name="Group 96"/>
          <p:cNvGrpSpPr/>
          <p:nvPr/>
        </p:nvGrpSpPr>
        <p:grpSpPr>
          <a:xfrm>
            <a:off x="609600" y="1981200"/>
            <a:ext cx="3810000" cy="3539066"/>
            <a:chOff x="4825069" y="1151467"/>
            <a:chExt cx="1437655" cy="1438992"/>
          </a:xfrm>
        </p:grpSpPr>
        <p:grpSp>
          <p:nvGrpSpPr>
            <p:cNvPr id="5" name="Group 55"/>
            <p:cNvGrpSpPr/>
            <p:nvPr/>
          </p:nvGrpSpPr>
          <p:grpSpPr>
            <a:xfrm>
              <a:off x="4825069" y="1151467"/>
              <a:ext cx="1437655" cy="1438992"/>
              <a:chOff x="4825069" y="1151467"/>
              <a:chExt cx="1437655" cy="1438992"/>
            </a:xfrm>
          </p:grpSpPr>
          <p:grpSp>
            <p:nvGrpSpPr>
              <p:cNvPr id="50" name="Group 39"/>
              <p:cNvGrpSpPr/>
              <p:nvPr/>
            </p:nvGrpSpPr>
            <p:grpSpPr>
              <a:xfrm>
                <a:off x="4825069" y="1151467"/>
                <a:ext cx="1437655" cy="721032"/>
                <a:chOff x="4825069" y="1151467"/>
                <a:chExt cx="1437655" cy="721032"/>
              </a:xfrm>
            </p:grpSpPr>
            <p:grpSp>
              <p:nvGrpSpPr>
                <p:cNvPr id="66" name="Group 31"/>
                <p:cNvGrpSpPr/>
                <p:nvPr/>
              </p:nvGrpSpPr>
              <p:grpSpPr>
                <a:xfrm>
                  <a:off x="4825069" y="1151467"/>
                  <a:ext cx="1437655" cy="361244"/>
                  <a:chOff x="4825069" y="1151467"/>
                  <a:chExt cx="1437655" cy="361244"/>
                </a:xfrm>
              </p:grpSpPr>
              <p:grpSp>
                <p:nvGrpSpPr>
                  <p:cNvPr id="74" name="Group 27"/>
                  <p:cNvGrpSpPr/>
                  <p:nvPr/>
                </p:nvGrpSpPr>
                <p:grpSpPr>
                  <a:xfrm>
                    <a:off x="4825069" y="1151467"/>
                    <a:ext cx="719695" cy="361244"/>
                    <a:chOff x="4820356" y="1151467"/>
                    <a:chExt cx="719695" cy="361244"/>
                  </a:xfrm>
                </p:grpSpPr>
                <p:sp>
                  <p:nvSpPr>
                    <p:cNvPr id="78" name="Rectangle 15"/>
                    <p:cNvSpPr/>
                    <p:nvPr/>
                  </p:nvSpPr>
                  <p:spPr>
                    <a:xfrm>
                      <a:off x="4820356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79" name="Rectangle 78"/>
                    <p:cNvSpPr/>
                    <p:nvPr/>
                  </p:nvSpPr>
                  <p:spPr>
                    <a:xfrm>
                      <a:off x="5178807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75" name="Group 28"/>
                  <p:cNvGrpSpPr/>
                  <p:nvPr/>
                </p:nvGrpSpPr>
                <p:grpSpPr>
                  <a:xfrm>
                    <a:off x="5543029" y="1151467"/>
                    <a:ext cx="719695" cy="361244"/>
                    <a:chOff x="4820356" y="1151467"/>
                    <a:chExt cx="719695" cy="361244"/>
                  </a:xfrm>
                </p:grpSpPr>
                <p:sp>
                  <p:nvSpPr>
                    <p:cNvPr id="76" name="Rectangle 75"/>
                    <p:cNvSpPr/>
                    <p:nvPr/>
                  </p:nvSpPr>
                  <p:spPr>
                    <a:xfrm>
                      <a:off x="4820356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77" name="Rectangle 76"/>
                    <p:cNvSpPr/>
                    <p:nvPr/>
                  </p:nvSpPr>
                  <p:spPr>
                    <a:xfrm>
                      <a:off x="5178807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grpSp>
              <p:nvGrpSpPr>
                <p:cNvPr id="67" name="Group 32"/>
                <p:cNvGrpSpPr/>
                <p:nvPr/>
              </p:nvGrpSpPr>
              <p:grpSpPr>
                <a:xfrm>
                  <a:off x="4825069" y="1511255"/>
                  <a:ext cx="1437655" cy="361244"/>
                  <a:chOff x="4825069" y="1151467"/>
                  <a:chExt cx="1437655" cy="361244"/>
                </a:xfrm>
              </p:grpSpPr>
              <p:grpSp>
                <p:nvGrpSpPr>
                  <p:cNvPr id="68" name="Group 27"/>
                  <p:cNvGrpSpPr/>
                  <p:nvPr/>
                </p:nvGrpSpPr>
                <p:grpSpPr>
                  <a:xfrm>
                    <a:off x="4825069" y="1151467"/>
                    <a:ext cx="719695" cy="361244"/>
                    <a:chOff x="4820356" y="1151467"/>
                    <a:chExt cx="719695" cy="361244"/>
                  </a:xfrm>
                </p:grpSpPr>
                <p:sp>
                  <p:nvSpPr>
                    <p:cNvPr id="72" name="Rectangle 71"/>
                    <p:cNvSpPr/>
                    <p:nvPr/>
                  </p:nvSpPr>
                  <p:spPr>
                    <a:xfrm>
                      <a:off x="4820356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73" name="Rectangle 72"/>
                    <p:cNvSpPr/>
                    <p:nvPr/>
                  </p:nvSpPr>
                  <p:spPr>
                    <a:xfrm>
                      <a:off x="5178807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69" name="Group 28"/>
                  <p:cNvGrpSpPr/>
                  <p:nvPr/>
                </p:nvGrpSpPr>
                <p:grpSpPr>
                  <a:xfrm>
                    <a:off x="5543029" y="1151467"/>
                    <a:ext cx="719695" cy="361244"/>
                    <a:chOff x="4820356" y="1151467"/>
                    <a:chExt cx="719695" cy="361244"/>
                  </a:xfrm>
                </p:grpSpPr>
                <p:sp>
                  <p:nvSpPr>
                    <p:cNvPr id="70" name="Rectangle 69"/>
                    <p:cNvSpPr/>
                    <p:nvPr/>
                  </p:nvSpPr>
                  <p:spPr>
                    <a:xfrm>
                      <a:off x="4820356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71" name="Rectangle 70"/>
                    <p:cNvSpPr/>
                    <p:nvPr/>
                  </p:nvSpPr>
                  <p:spPr>
                    <a:xfrm>
                      <a:off x="5178807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  <p:grpSp>
            <p:nvGrpSpPr>
              <p:cNvPr id="51" name="Group 40"/>
              <p:cNvGrpSpPr/>
              <p:nvPr/>
            </p:nvGrpSpPr>
            <p:grpSpPr>
              <a:xfrm>
                <a:off x="4825069" y="1869427"/>
                <a:ext cx="1437655" cy="721032"/>
                <a:chOff x="4825069" y="1151467"/>
                <a:chExt cx="1437655" cy="721032"/>
              </a:xfrm>
            </p:grpSpPr>
            <p:grpSp>
              <p:nvGrpSpPr>
                <p:cNvPr id="52" name="Group 31"/>
                <p:cNvGrpSpPr/>
                <p:nvPr/>
              </p:nvGrpSpPr>
              <p:grpSpPr>
                <a:xfrm>
                  <a:off x="4825069" y="1151467"/>
                  <a:ext cx="1437655" cy="361244"/>
                  <a:chOff x="4825069" y="1151467"/>
                  <a:chExt cx="1437655" cy="361244"/>
                </a:xfrm>
              </p:grpSpPr>
              <p:grpSp>
                <p:nvGrpSpPr>
                  <p:cNvPr id="60" name="Group 27"/>
                  <p:cNvGrpSpPr/>
                  <p:nvPr/>
                </p:nvGrpSpPr>
                <p:grpSpPr>
                  <a:xfrm>
                    <a:off x="4825069" y="1151467"/>
                    <a:ext cx="719695" cy="361244"/>
                    <a:chOff x="4820356" y="1151467"/>
                    <a:chExt cx="719695" cy="361244"/>
                  </a:xfrm>
                </p:grpSpPr>
                <p:sp>
                  <p:nvSpPr>
                    <p:cNvPr id="64" name="Rectangle 63"/>
                    <p:cNvSpPr/>
                    <p:nvPr/>
                  </p:nvSpPr>
                  <p:spPr>
                    <a:xfrm>
                      <a:off x="4820356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5" name="Rectangle 64"/>
                    <p:cNvSpPr/>
                    <p:nvPr/>
                  </p:nvSpPr>
                  <p:spPr>
                    <a:xfrm>
                      <a:off x="5178807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61" name="Group 28"/>
                  <p:cNvGrpSpPr/>
                  <p:nvPr/>
                </p:nvGrpSpPr>
                <p:grpSpPr>
                  <a:xfrm>
                    <a:off x="5543029" y="1151467"/>
                    <a:ext cx="719695" cy="361244"/>
                    <a:chOff x="4820356" y="1151467"/>
                    <a:chExt cx="719695" cy="361244"/>
                  </a:xfrm>
                </p:grpSpPr>
                <p:sp>
                  <p:nvSpPr>
                    <p:cNvPr id="62" name="Rectangle 51"/>
                    <p:cNvSpPr/>
                    <p:nvPr/>
                  </p:nvSpPr>
                  <p:spPr>
                    <a:xfrm>
                      <a:off x="4820356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3" name="Rectangle 52"/>
                    <p:cNvSpPr/>
                    <p:nvPr/>
                  </p:nvSpPr>
                  <p:spPr>
                    <a:xfrm>
                      <a:off x="5178807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  <p:grpSp>
              <p:nvGrpSpPr>
                <p:cNvPr id="53" name="Group 32"/>
                <p:cNvGrpSpPr/>
                <p:nvPr/>
              </p:nvGrpSpPr>
              <p:grpSpPr>
                <a:xfrm>
                  <a:off x="4825069" y="1511255"/>
                  <a:ext cx="1437655" cy="361244"/>
                  <a:chOff x="4825069" y="1151467"/>
                  <a:chExt cx="1437655" cy="361244"/>
                </a:xfrm>
              </p:grpSpPr>
              <p:grpSp>
                <p:nvGrpSpPr>
                  <p:cNvPr id="54" name="Group 27"/>
                  <p:cNvGrpSpPr/>
                  <p:nvPr/>
                </p:nvGrpSpPr>
                <p:grpSpPr>
                  <a:xfrm>
                    <a:off x="4825069" y="1151467"/>
                    <a:ext cx="719695" cy="361244"/>
                    <a:chOff x="4820356" y="1151467"/>
                    <a:chExt cx="719695" cy="361244"/>
                  </a:xfrm>
                </p:grpSpPr>
                <p:sp>
                  <p:nvSpPr>
                    <p:cNvPr id="58" name="Rectangle 47"/>
                    <p:cNvSpPr/>
                    <p:nvPr/>
                  </p:nvSpPr>
                  <p:spPr>
                    <a:xfrm>
                      <a:off x="4820356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59" name="Rectangle 48"/>
                    <p:cNvSpPr/>
                    <p:nvPr/>
                  </p:nvSpPr>
                  <p:spPr>
                    <a:xfrm>
                      <a:off x="5178807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grpSp>
                <p:nvGrpSpPr>
                  <p:cNvPr id="55" name="Group 28"/>
                  <p:cNvGrpSpPr/>
                  <p:nvPr/>
                </p:nvGrpSpPr>
                <p:grpSpPr>
                  <a:xfrm>
                    <a:off x="5543029" y="1151467"/>
                    <a:ext cx="719695" cy="361244"/>
                    <a:chOff x="4820356" y="1151467"/>
                    <a:chExt cx="719695" cy="361244"/>
                  </a:xfrm>
                </p:grpSpPr>
                <p:sp>
                  <p:nvSpPr>
                    <p:cNvPr id="56" name="Rectangle 55"/>
                    <p:cNvSpPr/>
                    <p:nvPr/>
                  </p:nvSpPr>
                  <p:spPr>
                    <a:xfrm>
                      <a:off x="4820356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57" name="Rectangle 56"/>
                    <p:cNvSpPr/>
                    <p:nvPr/>
                  </p:nvSpPr>
                  <p:spPr>
                    <a:xfrm>
                      <a:off x="5178807" y="1151467"/>
                      <a:ext cx="361244" cy="361244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</p:grpSp>
        <p:grpSp>
          <p:nvGrpSpPr>
            <p:cNvPr id="6" name="Group 25"/>
            <p:cNvGrpSpPr/>
            <p:nvPr/>
          </p:nvGrpSpPr>
          <p:grpSpPr>
            <a:xfrm>
              <a:off x="5271913" y="1173056"/>
              <a:ext cx="220131" cy="270931"/>
              <a:chOff x="6237113" y="1625601"/>
              <a:chExt cx="220131" cy="270931"/>
            </a:xfrm>
          </p:grpSpPr>
          <p:cxnSp>
            <p:nvCxnSpPr>
              <p:cNvPr id="47" name="Straight Arrow Connector 46"/>
              <p:cNvCxnSpPr/>
              <p:nvPr/>
            </p:nvCxnSpPr>
            <p:spPr>
              <a:xfrm rot="5400000" flipH="1" flipV="1">
                <a:off x="6225822" y="1642534"/>
                <a:ext cx="225778" cy="191911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/>
              <p:cNvCxnSpPr/>
              <p:nvPr/>
            </p:nvCxnSpPr>
            <p:spPr>
              <a:xfrm rot="5400000" flipH="1" flipV="1">
                <a:off x="6169377" y="1749781"/>
                <a:ext cx="141115" cy="5643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/>
              <p:cNvCxnSpPr/>
              <p:nvPr/>
            </p:nvCxnSpPr>
            <p:spPr>
              <a:xfrm>
                <a:off x="6242758" y="1851380"/>
                <a:ext cx="214486" cy="45152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56"/>
            <p:cNvGrpSpPr/>
            <p:nvPr/>
          </p:nvGrpSpPr>
          <p:grpSpPr>
            <a:xfrm rot="19310182">
              <a:off x="5669572" y="1242196"/>
              <a:ext cx="136001" cy="192718"/>
              <a:chOff x="6237113" y="1625601"/>
              <a:chExt cx="220131" cy="270931"/>
            </a:xfrm>
          </p:grpSpPr>
          <p:cxnSp>
            <p:nvCxnSpPr>
              <p:cNvPr id="44" name="Straight Arrow Connector 43"/>
              <p:cNvCxnSpPr/>
              <p:nvPr/>
            </p:nvCxnSpPr>
            <p:spPr>
              <a:xfrm rot="5400000" flipH="1" flipV="1">
                <a:off x="6225822" y="1642534"/>
                <a:ext cx="225778" cy="191911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/>
              <p:nvPr/>
            </p:nvCxnSpPr>
            <p:spPr>
              <a:xfrm rot="5400000" flipH="1" flipV="1">
                <a:off x="6169377" y="1749781"/>
                <a:ext cx="141115" cy="5643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/>
              <p:cNvCxnSpPr/>
              <p:nvPr/>
            </p:nvCxnSpPr>
            <p:spPr>
              <a:xfrm>
                <a:off x="6242758" y="1851380"/>
                <a:ext cx="214486" cy="45152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60"/>
            <p:cNvGrpSpPr/>
            <p:nvPr/>
          </p:nvGrpSpPr>
          <p:grpSpPr>
            <a:xfrm rot="1621480">
              <a:off x="5307337" y="1565188"/>
              <a:ext cx="183503" cy="225323"/>
              <a:chOff x="6237113" y="1625601"/>
              <a:chExt cx="220131" cy="270931"/>
            </a:xfrm>
          </p:grpSpPr>
          <p:cxnSp>
            <p:nvCxnSpPr>
              <p:cNvPr id="41" name="Straight Arrow Connector 40"/>
              <p:cNvCxnSpPr/>
              <p:nvPr/>
            </p:nvCxnSpPr>
            <p:spPr>
              <a:xfrm rot="5400000" flipH="1" flipV="1">
                <a:off x="6225822" y="1642534"/>
                <a:ext cx="225778" cy="191911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/>
              <p:cNvCxnSpPr/>
              <p:nvPr/>
            </p:nvCxnSpPr>
            <p:spPr>
              <a:xfrm rot="5400000" flipH="1" flipV="1">
                <a:off x="6169377" y="1749781"/>
                <a:ext cx="141115" cy="5643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/>
              <p:nvPr/>
            </p:nvCxnSpPr>
            <p:spPr>
              <a:xfrm>
                <a:off x="6242758" y="1851380"/>
                <a:ext cx="214486" cy="45152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64"/>
            <p:cNvGrpSpPr/>
            <p:nvPr/>
          </p:nvGrpSpPr>
          <p:grpSpPr>
            <a:xfrm rot="1690225">
              <a:off x="5648342" y="1503544"/>
              <a:ext cx="167941" cy="349810"/>
              <a:chOff x="6237113" y="1625601"/>
              <a:chExt cx="220131" cy="270931"/>
            </a:xfrm>
          </p:grpSpPr>
          <p:cxnSp>
            <p:nvCxnSpPr>
              <p:cNvPr id="38" name="Straight Arrow Connector 37"/>
              <p:cNvCxnSpPr/>
              <p:nvPr/>
            </p:nvCxnSpPr>
            <p:spPr>
              <a:xfrm rot="5400000" flipH="1" flipV="1">
                <a:off x="6225822" y="1642534"/>
                <a:ext cx="225778" cy="191911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/>
              <p:nvPr/>
            </p:nvCxnSpPr>
            <p:spPr>
              <a:xfrm rot="5400000" flipH="1" flipV="1">
                <a:off x="6169377" y="1749781"/>
                <a:ext cx="141115" cy="5643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/>
              <p:cNvCxnSpPr/>
              <p:nvPr/>
            </p:nvCxnSpPr>
            <p:spPr>
              <a:xfrm>
                <a:off x="6242758" y="1851380"/>
                <a:ext cx="214486" cy="45152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68"/>
            <p:cNvGrpSpPr/>
            <p:nvPr/>
          </p:nvGrpSpPr>
          <p:grpSpPr>
            <a:xfrm rot="7363679">
              <a:off x="4919393" y="1979632"/>
              <a:ext cx="180512" cy="205266"/>
              <a:chOff x="6237113" y="1625601"/>
              <a:chExt cx="220131" cy="270931"/>
            </a:xfrm>
          </p:grpSpPr>
          <p:cxnSp>
            <p:nvCxnSpPr>
              <p:cNvPr id="35" name="Straight Arrow Connector 34"/>
              <p:cNvCxnSpPr/>
              <p:nvPr/>
            </p:nvCxnSpPr>
            <p:spPr>
              <a:xfrm rot="5400000" flipH="1" flipV="1">
                <a:off x="6225822" y="1642534"/>
                <a:ext cx="225778" cy="191911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/>
              <p:cNvCxnSpPr/>
              <p:nvPr/>
            </p:nvCxnSpPr>
            <p:spPr>
              <a:xfrm rot="5400000" flipH="1" flipV="1">
                <a:off x="6169377" y="1749781"/>
                <a:ext cx="141115" cy="5643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/>
              <p:cNvCxnSpPr/>
              <p:nvPr/>
            </p:nvCxnSpPr>
            <p:spPr>
              <a:xfrm>
                <a:off x="6242758" y="1851380"/>
                <a:ext cx="214486" cy="45152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72"/>
            <p:cNvGrpSpPr/>
            <p:nvPr/>
          </p:nvGrpSpPr>
          <p:grpSpPr>
            <a:xfrm rot="4643164">
              <a:off x="5323774" y="1960810"/>
              <a:ext cx="150538" cy="205266"/>
              <a:chOff x="6237113" y="1625601"/>
              <a:chExt cx="220131" cy="270931"/>
            </a:xfrm>
          </p:grpSpPr>
          <p:cxnSp>
            <p:nvCxnSpPr>
              <p:cNvPr id="32" name="Straight Arrow Connector 31"/>
              <p:cNvCxnSpPr/>
              <p:nvPr/>
            </p:nvCxnSpPr>
            <p:spPr>
              <a:xfrm rot="5400000" flipH="1" flipV="1">
                <a:off x="6225822" y="1642534"/>
                <a:ext cx="225778" cy="191911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/>
              <p:cNvCxnSpPr/>
              <p:nvPr/>
            </p:nvCxnSpPr>
            <p:spPr>
              <a:xfrm rot="5400000" flipH="1" flipV="1">
                <a:off x="6169377" y="1749781"/>
                <a:ext cx="141115" cy="5643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33"/>
              <p:cNvCxnSpPr/>
              <p:nvPr/>
            </p:nvCxnSpPr>
            <p:spPr>
              <a:xfrm>
                <a:off x="6242758" y="1851380"/>
                <a:ext cx="214486" cy="45152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76"/>
            <p:cNvGrpSpPr/>
            <p:nvPr/>
          </p:nvGrpSpPr>
          <p:grpSpPr>
            <a:xfrm rot="5989850">
              <a:off x="4941124" y="2278116"/>
              <a:ext cx="180512" cy="294300"/>
              <a:chOff x="6237113" y="1625601"/>
              <a:chExt cx="220131" cy="270931"/>
            </a:xfrm>
          </p:grpSpPr>
          <p:cxnSp>
            <p:nvCxnSpPr>
              <p:cNvPr id="29" name="Straight Arrow Connector 28"/>
              <p:cNvCxnSpPr/>
              <p:nvPr/>
            </p:nvCxnSpPr>
            <p:spPr>
              <a:xfrm rot="5400000" flipH="1" flipV="1">
                <a:off x="6225822" y="1642534"/>
                <a:ext cx="225778" cy="191911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/>
              <p:cNvCxnSpPr/>
              <p:nvPr/>
            </p:nvCxnSpPr>
            <p:spPr>
              <a:xfrm rot="5400000" flipH="1" flipV="1">
                <a:off x="6169377" y="1749781"/>
                <a:ext cx="141115" cy="5643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/>
              <p:nvPr/>
            </p:nvCxnSpPr>
            <p:spPr>
              <a:xfrm>
                <a:off x="6242758" y="1851380"/>
                <a:ext cx="214486" cy="45152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80"/>
            <p:cNvGrpSpPr/>
            <p:nvPr/>
          </p:nvGrpSpPr>
          <p:grpSpPr>
            <a:xfrm rot="8048801">
              <a:off x="5986589" y="1962873"/>
              <a:ext cx="224581" cy="242546"/>
              <a:chOff x="6237113" y="1625601"/>
              <a:chExt cx="220131" cy="270931"/>
            </a:xfrm>
          </p:grpSpPr>
          <p:cxnSp>
            <p:nvCxnSpPr>
              <p:cNvPr id="26" name="Straight Arrow Connector 25"/>
              <p:cNvCxnSpPr/>
              <p:nvPr/>
            </p:nvCxnSpPr>
            <p:spPr>
              <a:xfrm rot="5400000" flipH="1" flipV="1">
                <a:off x="6225822" y="1642534"/>
                <a:ext cx="225778" cy="191911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/>
              <p:cNvCxnSpPr/>
              <p:nvPr/>
            </p:nvCxnSpPr>
            <p:spPr>
              <a:xfrm rot="5400000" flipH="1" flipV="1">
                <a:off x="6169377" y="1749781"/>
                <a:ext cx="141115" cy="5643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/>
              <p:cNvCxnSpPr/>
              <p:nvPr/>
            </p:nvCxnSpPr>
            <p:spPr>
              <a:xfrm>
                <a:off x="6242758" y="1851380"/>
                <a:ext cx="214486" cy="45152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84"/>
            <p:cNvGrpSpPr/>
            <p:nvPr/>
          </p:nvGrpSpPr>
          <p:grpSpPr>
            <a:xfrm rot="5975612">
              <a:off x="6011892" y="1614817"/>
              <a:ext cx="130149" cy="205266"/>
              <a:chOff x="6237113" y="1625601"/>
              <a:chExt cx="220131" cy="270931"/>
            </a:xfrm>
          </p:grpSpPr>
          <p:cxnSp>
            <p:nvCxnSpPr>
              <p:cNvPr id="23" name="Straight Arrow Connector 22"/>
              <p:cNvCxnSpPr/>
              <p:nvPr/>
            </p:nvCxnSpPr>
            <p:spPr>
              <a:xfrm rot="5400000" flipH="1" flipV="1">
                <a:off x="6225822" y="1642534"/>
                <a:ext cx="225778" cy="191911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 rot="5400000" flipH="1" flipV="1">
                <a:off x="6169377" y="1749781"/>
                <a:ext cx="141115" cy="5643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/>
              <p:nvPr/>
            </p:nvCxnSpPr>
            <p:spPr>
              <a:xfrm>
                <a:off x="6242758" y="1851380"/>
                <a:ext cx="214486" cy="45152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88"/>
            <p:cNvGrpSpPr/>
            <p:nvPr/>
          </p:nvGrpSpPr>
          <p:grpSpPr>
            <a:xfrm rot="9578141">
              <a:off x="5623668" y="2337159"/>
              <a:ext cx="213319" cy="167814"/>
              <a:chOff x="6237113" y="1625601"/>
              <a:chExt cx="220131" cy="270931"/>
            </a:xfrm>
          </p:grpSpPr>
          <p:cxnSp>
            <p:nvCxnSpPr>
              <p:cNvPr id="20" name="Straight Arrow Connector 19"/>
              <p:cNvCxnSpPr/>
              <p:nvPr/>
            </p:nvCxnSpPr>
            <p:spPr>
              <a:xfrm rot="5400000" flipH="1" flipV="1">
                <a:off x="6225822" y="1642534"/>
                <a:ext cx="225778" cy="191911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Arrow Connector 20"/>
              <p:cNvCxnSpPr/>
              <p:nvPr/>
            </p:nvCxnSpPr>
            <p:spPr>
              <a:xfrm rot="5400000" flipH="1" flipV="1">
                <a:off x="6169377" y="1749781"/>
                <a:ext cx="141115" cy="5643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/>
              <p:nvPr/>
            </p:nvCxnSpPr>
            <p:spPr>
              <a:xfrm>
                <a:off x="6242758" y="1851380"/>
                <a:ext cx="214486" cy="45152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92"/>
            <p:cNvGrpSpPr/>
            <p:nvPr/>
          </p:nvGrpSpPr>
          <p:grpSpPr>
            <a:xfrm rot="2608711">
              <a:off x="6029580" y="2310484"/>
              <a:ext cx="166320" cy="204422"/>
              <a:chOff x="6237113" y="1625601"/>
              <a:chExt cx="220131" cy="270931"/>
            </a:xfrm>
          </p:grpSpPr>
          <p:cxnSp>
            <p:nvCxnSpPr>
              <p:cNvPr id="17" name="Straight Arrow Connector 16"/>
              <p:cNvCxnSpPr/>
              <p:nvPr/>
            </p:nvCxnSpPr>
            <p:spPr>
              <a:xfrm rot="5400000" flipH="1" flipV="1">
                <a:off x="6225822" y="1642534"/>
                <a:ext cx="225778" cy="191911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rot="5400000" flipH="1" flipV="1">
                <a:off x="6169377" y="1749781"/>
                <a:ext cx="141115" cy="5643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/>
              <p:cNvCxnSpPr/>
              <p:nvPr/>
            </p:nvCxnSpPr>
            <p:spPr>
              <a:xfrm>
                <a:off x="6242758" y="1851380"/>
                <a:ext cx="214486" cy="45152"/>
              </a:xfrm>
              <a:prstGeom prst="straightConnector1">
                <a:avLst/>
              </a:prstGeom>
              <a:ln w="19050">
                <a:solidFill>
                  <a:srgbClr val="0000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TextBox 79"/>
          <p:cNvSpPr txBox="1"/>
          <p:nvPr/>
        </p:nvSpPr>
        <p:spPr>
          <a:xfrm>
            <a:off x="5105400" y="2895600"/>
            <a:ext cx="176202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800" dirty="0" smtClean="0"/>
              <a:t>SIFT</a:t>
            </a:r>
          </a:p>
          <a:p>
            <a:pPr>
              <a:buFont typeface="Arial"/>
              <a:buChar char="•"/>
            </a:pPr>
            <a:r>
              <a:rPr lang="en-US" sz="2800" dirty="0" smtClean="0"/>
              <a:t>SURF</a:t>
            </a:r>
          </a:p>
          <a:p>
            <a:pPr>
              <a:buFont typeface="Arial"/>
              <a:buChar char="•"/>
            </a:pPr>
            <a:r>
              <a:rPr lang="en-US" sz="2800" dirty="0" err="1" smtClean="0"/>
              <a:t>Calonder</a:t>
            </a:r>
            <a:r>
              <a:rPr lang="en-US" sz="2800" dirty="0" smtClean="0"/>
              <a:t> </a:t>
            </a:r>
          </a:p>
          <a:p>
            <a:pPr>
              <a:buFont typeface="Arial"/>
              <a:buChar char="•"/>
            </a:pPr>
            <a:r>
              <a:rPr lang="en-US" sz="2800" dirty="0" smtClean="0"/>
              <a:t>One way</a:t>
            </a:r>
          </a:p>
          <a:p>
            <a:pPr>
              <a:buFont typeface="Arial"/>
              <a:buChar char="•"/>
            </a:pPr>
            <a:r>
              <a:rPr lang="en-US" sz="2800" dirty="0" smtClean="0"/>
              <a:t>FERNS</a:t>
            </a:r>
            <a:endParaRPr lang="en-US" sz="2800" dirty="0"/>
          </a:p>
        </p:txBody>
      </p:sp>
      <p:sp>
        <p:nvSpPr>
          <p:cNvPr id="81" name="TextBox 80"/>
          <p:cNvSpPr txBox="1"/>
          <p:nvPr/>
        </p:nvSpPr>
        <p:spPr>
          <a:xfrm>
            <a:off x="4953000" y="1828800"/>
            <a:ext cx="34698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David Lowe, 2004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descriptors example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05000"/>
            <a:ext cx="7816850" cy="3519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Vision is hard! Even for humans…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236133"/>
            <a:ext cx="6248400" cy="48598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 l="47396" t="51563" r="46528" b="40625"/>
          <a:stretch>
            <a:fillRect/>
          </a:stretch>
        </p:blipFill>
        <p:spPr>
          <a:xfrm>
            <a:off x="4114800" y="3733800"/>
            <a:ext cx="3810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00417 -0.1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 validation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209800"/>
            <a:ext cx="7810500" cy="344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dirty="0" smtClean="0"/>
              <a:t>Textured object detection</a:t>
            </a:r>
          </a:p>
          <a:p>
            <a:r>
              <a:rPr lang="en-US" sz="4400" dirty="0" smtClean="0"/>
              <a:t>PR2 </a:t>
            </a:r>
            <a:r>
              <a:rPr lang="en-US" sz="4400" dirty="0" smtClean="0"/>
              <a:t>robot automatic </a:t>
            </a:r>
            <a:r>
              <a:rPr lang="en-US" sz="4400" dirty="0" err="1" smtClean="0"/>
              <a:t>plugin</a:t>
            </a:r>
            <a:endParaRPr lang="en-US" sz="4400" dirty="0" smtClean="0"/>
          </a:p>
          <a:p>
            <a:r>
              <a:rPr lang="en-US" sz="4400" dirty="0" smtClean="0"/>
              <a:t>Visual </a:t>
            </a:r>
            <a:r>
              <a:rPr lang="en-US" sz="4400" dirty="0" err="1" smtClean="0"/>
              <a:t>odometry</a:t>
            </a:r>
            <a:r>
              <a:rPr lang="en-US" sz="4400" dirty="0" smtClean="0"/>
              <a:t> / </a:t>
            </a:r>
            <a:r>
              <a:rPr lang="en-US" sz="4400" dirty="0" smtClean="0"/>
              <a:t>SLAM</a:t>
            </a:r>
            <a:endParaRPr lang="en-US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Scanning textured objects</a:t>
            </a:r>
            <a:endParaRPr lang="en-US" dirty="0"/>
          </a:p>
        </p:txBody>
      </p:sp>
      <p:pic>
        <p:nvPicPr>
          <p:cNvPr id="4" name="scan.avi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8600" y="1905000"/>
            <a:ext cx="4165600" cy="3124200"/>
          </a:xfrm>
          <a:prstGeom prst="rect">
            <a:avLst/>
          </a:prstGeom>
        </p:spPr>
      </p:pic>
      <p:pic>
        <p:nvPicPr>
          <p:cNvPr id="5" name="scan_tex.avi">
            <a:hlinkClick r:id="" action="ppaction://media"/>
          </p:cNvPr>
          <p:cNvPicPr/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4648200" y="1905000"/>
            <a:ext cx="41656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detection example</a:t>
            </a:r>
            <a:endParaRPr lang="en-US" dirty="0"/>
          </a:p>
        </p:txBody>
      </p:sp>
      <p:pic>
        <p:nvPicPr>
          <p:cNvPr id="4" name="object_detection_lowres.avi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47800" y="1333500"/>
            <a:ext cx="62484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Keypoint</a:t>
            </a:r>
            <a:r>
              <a:rPr lang="en-US" dirty="0" smtClean="0"/>
              <a:t> detection</a:t>
            </a:r>
            <a:endParaRPr lang="en-US" dirty="0"/>
          </a:p>
        </p:txBody>
      </p:sp>
      <p:pic>
        <p:nvPicPr>
          <p:cNvPr id="8" name="Content Placeholder 7" descr="frame005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29123" y="2071678"/>
            <a:ext cx="4667283" cy="3500462"/>
          </a:xfrm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357158" y="2071678"/>
            <a:ext cx="4038600" cy="4434840"/>
          </a:xfrm>
        </p:spPr>
        <p:txBody>
          <a:bodyPr/>
          <a:lstStyle/>
          <a:p>
            <a:r>
              <a:rPr lang="en-US" dirty="0" smtClean="0"/>
              <a:t>We are looking for small dark regions</a:t>
            </a:r>
          </a:p>
          <a:p>
            <a:r>
              <a:rPr lang="en-US" dirty="0" smtClean="0"/>
              <a:t>This operation takes only ~10ms on 640x480 image</a:t>
            </a:r>
          </a:p>
          <a:p>
            <a:r>
              <a:rPr lang="en-US" dirty="0" smtClean="0"/>
              <a:t>The rest of the algorithm works only with </a:t>
            </a:r>
            <a:r>
              <a:rPr lang="en-US" dirty="0" err="1" smtClean="0"/>
              <a:t>keypoint</a:t>
            </a:r>
            <a:r>
              <a:rPr lang="en-US" dirty="0" smtClean="0"/>
              <a:t> regions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Itseez Ltd.  http://itseez.com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Classification with one way descriptor</a:t>
            </a:r>
            <a:endParaRPr lang="en-US" sz="4000" dirty="0"/>
          </a:p>
        </p:txBody>
      </p:sp>
      <p:pic>
        <p:nvPicPr>
          <p:cNvPr id="5" name="Content Placeholder 4" descr="frame0055_features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00561" y="1928802"/>
            <a:ext cx="4381531" cy="3286148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42844" y="1928802"/>
            <a:ext cx="4038600" cy="4434840"/>
          </a:xfrm>
        </p:spPr>
        <p:txBody>
          <a:bodyPr/>
          <a:lstStyle/>
          <a:p>
            <a:r>
              <a:rPr lang="en-US" sz="2000" dirty="0" smtClean="0"/>
              <a:t>Introduced by </a:t>
            </a:r>
            <a:r>
              <a:rPr lang="en-US" sz="2000" dirty="0" err="1" smtClean="0"/>
              <a:t>Hinterstoisser</a:t>
            </a:r>
            <a:r>
              <a:rPr lang="en-US" sz="2000" dirty="0" smtClean="0"/>
              <a:t> et al (Technical U of Munich, </a:t>
            </a:r>
            <a:r>
              <a:rPr lang="en-US" sz="2000" dirty="0" err="1" smtClean="0"/>
              <a:t>Ecole</a:t>
            </a:r>
            <a:r>
              <a:rPr lang="en-US" sz="2000" dirty="0" smtClean="0"/>
              <a:t> </a:t>
            </a:r>
            <a:r>
              <a:rPr lang="en-US" sz="2000" dirty="0" err="1" smtClean="0"/>
              <a:t>Polytechnique</a:t>
            </a:r>
            <a:r>
              <a:rPr lang="en-US" sz="2000" dirty="0" smtClean="0"/>
              <a:t>) at CVPR 2009</a:t>
            </a:r>
          </a:p>
          <a:p>
            <a:r>
              <a:rPr lang="en-US" sz="2000" dirty="0" smtClean="0"/>
              <a:t>A test patch is compared to samples of affine-transformed training patches with Euclidean distance</a:t>
            </a:r>
          </a:p>
          <a:p>
            <a:r>
              <a:rPr lang="en-US" sz="2000" dirty="0" smtClean="0"/>
              <a:t>The closest patch together with a pose guess are reconstructed</a:t>
            </a:r>
          </a:p>
          <a:p>
            <a:endParaRPr lang="en-US" sz="2000" dirty="0"/>
          </a:p>
        </p:txBody>
      </p:sp>
      <p:grpSp>
        <p:nvGrpSpPr>
          <p:cNvPr id="3" name="Group 6"/>
          <p:cNvGrpSpPr/>
          <p:nvPr/>
        </p:nvGrpSpPr>
        <p:grpSpPr>
          <a:xfrm>
            <a:off x="4572000" y="5643578"/>
            <a:ext cx="4143404" cy="642942"/>
            <a:chOff x="3643306" y="5000636"/>
            <a:chExt cx="4143404" cy="642942"/>
          </a:xfrm>
        </p:grpSpPr>
        <p:pic>
          <p:nvPicPr>
            <p:cNvPr id="8" name="Picture 2" descr="C:\Users\RELROT~1\AppData\Local\Temp\VMwareDnD\cee260f4\patch_0000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3643306" y="500063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" name="Picture 3" descr="C:\Users\RELROT~1\AppData\Local\Temp\VMwareDnD\000470db\patch_0001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43768" y="500063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10" name="Picture 6" descr="C:\Users\RELROT~1\AppData\Local\Temp\VMwareDnD\120446b2\patch_0291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5400000">
              <a:off x="6286512" y="500063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11" name="Picture 2" descr="C:\Users\RELROT~1\AppData\Local\Temp\VMwareDnD\cee260f4\patch_0000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4572000" y="500063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12" name="Picture 6" descr="C:\Users\RELROT~1\AppData\Local\Temp\VMwareDnD\120446b2\patch_0291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429256" y="5000636"/>
              <a:ext cx="642942" cy="642942"/>
            </a:xfrm>
            <a:prstGeom prst="rect">
              <a:avLst/>
            </a:prstGeom>
            <a:noFill/>
          </p:spPr>
        </p:pic>
      </p:grp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Itseez Ltd.  http://itseez.com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err="1" smtClean="0"/>
              <a:t>Keypoint</a:t>
            </a:r>
            <a:r>
              <a:rPr lang="en-US" sz="4800" dirty="0" smtClean="0"/>
              <a:t> classification examples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way descriptor does the most of the outlet detection job for us. Few holes are misclassified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24200"/>
            <a:ext cx="158301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6977743" y="3363686"/>
            <a:ext cx="228600" cy="2286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966857" y="2884714"/>
            <a:ext cx="228600" cy="228600"/>
          </a:xfrm>
          <a:prstGeom prst="ellipse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15200" y="2819400"/>
            <a:ext cx="13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Ground hole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315200" y="3276600"/>
            <a:ext cx="1243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Power hole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7010400" y="3810000"/>
            <a:ext cx="228600" cy="2286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7010400" y="4267200"/>
            <a:ext cx="228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315200" y="36576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Non-hole </a:t>
            </a:r>
            <a:r>
              <a:rPr lang="en-US" sz="1400" dirty="0" err="1" smtClean="0"/>
              <a:t>keypoint</a:t>
            </a:r>
            <a:r>
              <a:rPr lang="en-US" sz="1400" dirty="0" smtClean="0"/>
              <a:t> from outlet image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7315200" y="41910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Background </a:t>
            </a:r>
            <a:r>
              <a:rPr lang="en-US" sz="1400" dirty="0" err="1" smtClean="0"/>
              <a:t>keypoint</a:t>
            </a:r>
            <a:endParaRPr lang="en-US" sz="1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276600"/>
            <a:ext cx="18487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24400"/>
            <a:ext cx="19050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90800" y="3276600"/>
            <a:ext cx="18859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86600" y="4941721"/>
            <a:ext cx="2057400" cy="191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ounded Rectangle 17"/>
          <p:cNvSpPr/>
          <p:nvPr/>
        </p:nvSpPr>
        <p:spPr>
          <a:xfrm>
            <a:off x="6858000" y="2667000"/>
            <a:ext cx="2133600" cy="220980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Itseez Ltd.  http://itseez.com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detection</a:t>
            </a:r>
            <a:endParaRPr lang="en-US" dirty="0"/>
          </a:p>
        </p:txBody>
      </p:sp>
      <p:pic>
        <p:nvPicPr>
          <p:cNvPr id="4" name="Content Placeholder 3" descr="frame0055_outlets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29123" y="1928802"/>
            <a:ext cx="4476781" cy="3357586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28596" y="1928802"/>
            <a:ext cx="4038600" cy="4434840"/>
          </a:xfrm>
        </p:spPr>
        <p:txBody>
          <a:bodyPr/>
          <a:lstStyle/>
          <a:p>
            <a:r>
              <a:rPr lang="en-US" dirty="0" smtClean="0"/>
              <a:t>Object pose is reconstructed</a:t>
            </a:r>
            <a:r>
              <a:rPr lang="en-US" dirty="0" smtClean="0"/>
              <a:t> by geometry validation (using </a:t>
            </a:r>
            <a:r>
              <a:rPr lang="en-US" dirty="0" err="1" smtClean="0"/>
              <a:t>geomertic</a:t>
            </a:r>
            <a:r>
              <a:rPr lang="en-US" dirty="0" smtClean="0"/>
              <a:t> hashing)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Itseez Ltd.  http://itseez.com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libri (Headings)" charset="0"/>
              </a:rPr>
              <a:t>Outlet detection: challenging cases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35450"/>
            <a:ext cx="205740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4235450"/>
            <a:ext cx="1919288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34213" y="1847850"/>
            <a:ext cx="17907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13363" y="1839913"/>
            <a:ext cx="1752600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 descr="146-1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52913" y="4610100"/>
            <a:ext cx="24447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8" descr="146-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97663" y="4592638"/>
            <a:ext cx="2446337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TextBox 9"/>
          <p:cNvSpPr txBox="1">
            <a:spLocks noChangeArrowheads="1"/>
          </p:cNvSpPr>
          <p:nvPr/>
        </p:nvSpPr>
        <p:spPr bwMode="auto">
          <a:xfrm>
            <a:off x="381000" y="1752600"/>
            <a:ext cx="45672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800"/>
              <a:t>Shadows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800"/>
              <a:t>Severe lighting conditions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2800"/>
              <a:t>Partial occlusions</a:t>
            </a:r>
          </a:p>
          <a:p>
            <a:endParaRPr lang="en-US" sz="180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898989"/>
                </a:solidFill>
                <a:ea typeface="ＭＳ Ｐゴシック" pitchFamily="34" charset="-128"/>
              </a:rPr>
              <a:t>Itseez Ltd.  http://itseez.com</a:t>
            </a:r>
            <a:endParaRPr lang="ru-RU" smtClean="0">
              <a:solidFill>
                <a:srgbClr val="898989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latin typeface="Calibri (Headings)" charset="0"/>
              </a:rPr>
              <a:t>PR2 plugin</a:t>
            </a:r>
            <a:r>
              <a:rPr lang="ru-RU" sz="3600" smtClean="0">
                <a:latin typeface="Calibri (Headings)" charset="0"/>
              </a:rPr>
              <a:t> (</a:t>
            </a:r>
            <a:r>
              <a:rPr lang="en-US" sz="3600" smtClean="0">
                <a:latin typeface="Calibri (Headings)" charset="0"/>
              </a:rPr>
              <a:t>outlet and plug detection)</a:t>
            </a:r>
          </a:p>
        </p:txBody>
      </p:sp>
      <p:sp>
        <p:nvSpPr>
          <p:cNvPr id="26628" name="Rectangle 6"/>
          <p:cNvSpPr>
            <a:spLocks noChangeArrowheads="1"/>
          </p:cNvSpPr>
          <p:nvPr/>
        </p:nvSpPr>
        <p:spPr bwMode="auto">
          <a:xfrm>
            <a:off x="0" y="6096000"/>
            <a:ext cx="5638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b="1">
                <a:hlinkClick r:id="rId3"/>
              </a:rPr>
              <a:t>http://www.youtube.com/watch?v=GWcepdggXsU</a:t>
            </a:r>
            <a:endParaRPr lang="en-US" sz="1800" b="1"/>
          </a:p>
        </p:txBody>
      </p:sp>
      <p:pic>
        <p:nvPicPr>
          <p:cNvPr id="6" name="willow pr2 plugin edited.m4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19201" y="1600200"/>
            <a:ext cx="6781800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Texai</a:t>
            </a:r>
            <a:r>
              <a:rPr lang="en-US" dirty="0" smtClean="0"/>
              <a:t> parking</a:t>
            </a:r>
            <a:endParaRPr lang="en-US" dirty="0"/>
          </a:p>
        </p:txBody>
      </p:sp>
      <p:pic>
        <p:nvPicPr>
          <p:cNvPr id="5" name="texas_docking_trimmed.avi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19200" y="1371600"/>
            <a:ext cx="6934200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</a:t>
            </a:r>
            <a:r>
              <a:rPr lang="en-US" dirty="0" err="1" smtClean="0"/>
              <a:t>odometry</a:t>
            </a:r>
            <a:endParaRPr lang="en-US" dirty="0"/>
          </a:p>
        </p:txBody>
      </p:sp>
      <p:pic>
        <p:nvPicPr>
          <p:cNvPr id="4" name="new_college.avi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</a:t>
            </a:r>
            <a:r>
              <a:rPr lang="en-US" dirty="0" err="1" smtClean="0"/>
              <a:t>odometry</a:t>
            </a:r>
            <a:r>
              <a:rPr lang="en-US" dirty="0" smtClean="0"/>
              <a:t> (II)</a:t>
            </a:r>
            <a:endParaRPr lang="en-US" dirty="0"/>
          </a:p>
        </p:txBody>
      </p:sp>
      <p:pic>
        <p:nvPicPr>
          <p:cNvPr id="4" name="rviz-stereo.avi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52600" y="1447800"/>
            <a:ext cx="5618049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fun</a:t>
            </a:r>
            <a:endParaRPr lang="en-US" dirty="0"/>
          </a:p>
        </p:txBody>
      </p:sp>
      <p:pic>
        <p:nvPicPr>
          <p:cNvPr id="4" name="pr2_pool.avi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09600" y="1295400"/>
            <a:ext cx="8046156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/>
          <a:lstStyle/>
          <a:p>
            <a:r>
              <a:rPr lang="en-US" sz="2800" dirty="0" smtClean="0"/>
              <a:t>Camera model</a:t>
            </a:r>
          </a:p>
          <a:p>
            <a:r>
              <a:rPr lang="en-US" sz="2800" dirty="0" smtClean="0"/>
              <a:t>Stereo vision</a:t>
            </a:r>
          </a:p>
          <a:p>
            <a:pPr lvl="1"/>
            <a:r>
              <a:rPr lang="en-US" sz="2400" dirty="0" smtClean="0"/>
              <a:t>Stereo vision on GPU</a:t>
            </a:r>
          </a:p>
          <a:p>
            <a:r>
              <a:rPr lang="en-US" sz="2800" dirty="0" smtClean="0"/>
              <a:t>Object detection methods</a:t>
            </a:r>
          </a:p>
          <a:p>
            <a:pPr lvl="1"/>
            <a:r>
              <a:rPr lang="en-US" sz="2400" dirty="0" smtClean="0"/>
              <a:t>Sliding window</a:t>
            </a:r>
          </a:p>
          <a:p>
            <a:pPr lvl="1"/>
            <a:r>
              <a:rPr lang="en-US" sz="2400" dirty="0" smtClean="0"/>
              <a:t>Local descriptors </a:t>
            </a:r>
          </a:p>
          <a:p>
            <a:r>
              <a:rPr lang="en-US" sz="2800" dirty="0" smtClean="0"/>
              <a:t>Applications</a:t>
            </a:r>
          </a:p>
          <a:p>
            <a:pPr lvl="1"/>
            <a:r>
              <a:rPr lang="en-US" sz="2400" dirty="0" smtClean="0"/>
              <a:t>Textured object detection</a:t>
            </a:r>
          </a:p>
          <a:p>
            <a:pPr lvl="1"/>
            <a:r>
              <a:rPr lang="en-US" sz="2400" dirty="0" smtClean="0"/>
              <a:t>Outlet detection</a:t>
            </a:r>
            <a:endParaRPr lang="en-US" sz="2400" dirty="0" smtClean="0"/>
          </a:p>
          <a:p>
            <a:pPr lvl="1"/>
            <a:r>
              <a:rPr lang="en-US" sz="2400" dirty="0" smtClean="0"/>
              <a:t>Visual </a:t>
            </a:r>
            <a:r>
              <a:rPr lang="en-US" sz="2400" dirty="0" err="1" smtClean="0"/>
              <a:t>odometry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Pinhole camera model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600200"/>
            <a:ext cx="6743700" cy="4749800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5410200" y="4267200"/>
          <a:ext cx="228600" cy="203200"/>
        </p:xfrm>
        <a:graphic>
          <a:graphicData uri="http://schemas.openxmlformats.org/presentationml/2006/ole">
            <p:oleObj spid="_x0000_s105480" name="Equation" r:id="rId4" imgW="114300" imgH="101600" progId="Equation.3">
              <p:embed/>
            </p:oleObj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3581400" y="2171700"/>
          <a:ext cx="228600" cy="279400"/>
        </p:xfrm>
        <a:graphic>
          <a:graphicData uri="http://schemas.openxmlformats.org/presentationml/2006/ole">
            <p:oleObj spid="_x0000_s105481" name="Equation" r:id="rId5" imgW="114300" imgH="139700" progId="Equation.3">
              <p:embed/>
            </p:oleObj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6794500" y="1397000"/>
          <a:ext cx="203200" cy="228600"/>
        </p:xfrm>
        <a:graphic>
          <a:graphicData uri="http://schemas.openxmlformats.org/presentationml/2006/ole">
            <p:oleObj spid="_x0000_s105482" name="Equation" r:id="rId6" imgW="101600" imgH="114300" progId="Equation.3">
              <p:embed/>
            </p:oleObj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2667000" y="5029200"/>
          <a:ext cx="228600" cy="203200"/>
        </p:xfrm>
        <a:graphic>
          <a:graphicData uri="http://schemas.openxmlformats.org/presentationml/2006/ole">
            <p:oleObj spid="_x0000_s105483" name="Equation" r:id="rId7" imgW="114300" imgH="101600" progId="Equation.3">
              <p:embed/>
            </p:oleObj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2157413" y="3962400"/>
          <a:ext cx="180975" cy="203200"/>
        </p:xfrm>
        <a:graphic>
          <a:graphicData uri="http://schemas.openxmlformats.org/presentationml/2006/ole">
            <p:oleObj spid="_x0000_s105484" name="Equation" r:id="rId8" imgW="101600" imgH="101600" progId="Equation.3">
              <p:embed/>
            </p:oleObj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6964363" y="1981200"/>
          <a:ext cx="2179637" cy="3740150"/>
        </p:xfrm>
        <a:graphic>
          <a:graphicData uri="http://schemas.openxmlformats.org/presentationml/2006/ole">
            <p:oleObj spid="_x0000_s105485" name="Equation" r:id="rId9" imgW="939800" imgH="16129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Distortion model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268" y="1357298"/>
            <a:ext cx="8500821" cy="428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Perspective-n-Points problem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P4P</a:t>
            </a:r>
          </a:p>
          <a:p>
            <a:r>
              <a:rPr lang="en-US" dirty="0" smtClean="0"/>
              <a:t>RANSAC (</a:t>
            </a:r>
            <a:r>
              <a:rPr lang="en-US" dirty="0" err="1" smtClean="0"/>
              <a:t>RANdom</a:t>
            </a:r>
            <a:r>
              <a:rPr lang="en-US" dirty="0" smtClean="0"/>
              <a:t> </a:t>
            </a:r>
            <a:r>
              <a:rPr lang="en-US" dirty="0" err="1" smtClean="0"/>
              <a:t>SAmple</a:t>
            </a:r>
            <a:r>
              <a:rPr lang="en-US" dirty="0" smtClean="0"/>
              <a:t> Consensus)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371600"/>
            <a:ext cx="64770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Stereo: </a:t>
            </a:r>
            <a:r>
              <a:rPr lang="en-US" dirty="0" err="1" smtClean="0"/>
              <a:t>epipolar</a:t>
            </a:r>
            <a:r>
              <a:rPr lang="en-US" dirty="0" smtClean="0"/>
              <a:t> </a:t>
            </a:r>
            <a:r>
              <a:rPr lang="en-US" dirty="0" smtClean="0"/>
              <a:t>geometry</a:t>
            </a:r>
            <a:endParaRPr lang="en-US" dirty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643570" y="2786058"/>
          <a:ext cx="3171824" cy="1643991"/>
        </p:xfrm>
        <a:graphic>
          <a:graphicData uri="http://schemas.openxmlformats.org/presentationml/2006/ole">
            <p:oleObj spid="_x0000_s107522" name="Equation" r:id="rId3" imgW="1371600" imgH="71100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643570" y="1857364"/>
            <a:ext cx="3143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Fundamental matrix constraint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524000"/>
            <a:ext cx="547370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10434</TotalTime>
  <Words>667</Words>
  <Application>Microsoft Macintosh PowerPoint</Application>
  <PresentationFormat>On-screen Show (4:3)</PresentationFormat>
  <Paragraphs>152</Paragraphs>
  <Slides>42</Slides>
  <Notes>0</Notes>
  <HiddenSlides>0</HiddenSlides>
  <MMClips>9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Тема Office</vt:lpstr>
      <vt:lpstr>Equation</vt:lpstr>
      <vt:lpstr>Microsoft Equation</vt:lpstr>
      <vt:lpstr>Computer vision for robotics</vt:lpstr>
      <vt:lpstr>Why do we need computer vision?</vt:lpstr>
      <vt:lpstr>Vision is hard! Even for humans…</vt:lpstr>
      <vt:lpstr>Texai parking</vt:lpstr>
      <vt:lpstr>Agenda</vt:lpstr>
      <vt:lpstr>Pinhole camera model</vt:lpstr>
      <vt:lpstr>Distortion model</vt:lpstr>
      <vt:lpstr>Perspective-n-Points problem</vt:lpstr>
      <vt:lpstr>Stereo: epipolar geometry</vt:lpstr>
      <vt:lpstr>Stereo Rectification</vt:lpstr>
      <vt:lpstr>Stereo correspondence</vt:lpstr>
      <vt:lpstr>Stereo correspondence block matching</vt:lpstr>
      <vt:lpstr>Pre- and post processing</vt:lpstr>
      <vt:lpstr>Slide 14</vt:lpstr>
      <vt:lpstr>Parallel implementation of block matching</vt:lpstr>
      <vt:lpstr>Parallelization scheme</vt:lpstr>
      <vt:lpstr>Optimization concepts</vt:lpstr>
      <vt:lpstr>Performance summary</vt:lpstr>
      <vt:lpstr>Full-HD stereo in realtime</vt:lpstr>
      <vt:lpstr>Applications of stereo vision</vt:lpstr>
      <vt:lpstr>Object detection</vt:lpstr>
      <vt:lpstr>Sliding window approach</vt:lpstr>
      <vt:lpstr>Cascade classifier</vt:lpstr>
      <vt:lpstr>Face detection</vt:lpstr>
      <vt:lpstr>Object detection with local descriptors</vt:lpstr>
      <vt:lpstr>FAST feature detector</vt:lpstr>
      <vt:lpstr>Keypoints example </vt:lpstr>
      <vt:lpstr>Local descriptors</vt:lpstr>
      <vt:lpstr>Matching descriptors example</vt:lpstr>
      <vt:lpstr>Geometry validation</vt:lpstr>
      <vt:lpstr>Projects</vt:lpstr>
      <vt:lpstr>Scanning textured objects</vt:lpstr>
      <vt:lpstr>Object detection example</vt:lpstr>
      <vt:lpstr>Keypoint detection</vt:lpstr>
      <vt:lpstr>Classification with one way descriptor</vt:lpstr>
      <vt:lpstr>Keypoint classification examples</vt:lpstr>
      <vt:lpstr>Object detection</vt:lpstr>
      <vt:lpstr>Outlet detection: challenging cases</vt:lpstr>
      <vt:lpstr>PR2 plugin (outlet and plug detection)</vt:lpstr>
      <vt:lpstr>Visual odometry</vt:lpstr>
      <vt:lpstr>Visual odometry (II)</vt:lpstr>
      <vt:lpstr>More fun</vt:lpstr>
    </vt:vector>
  </TitlesOfParts>
  <Company>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</dc:creator>
  <cp:lastModifiedBy>Victor  Eruhimov</cp:lastModifiedBy>
  <cp:revision>141</cp:revision>
  <dcterms:created xsi:type="dcterms:W3CDTF">2010-10-26T18:50:46Z</dcterms:created>
  <dcterms:modified xsi:type="dcterms:W3CDTF">2010-10-27T07:29:12Z</dcterms:modified>
</cp:coreProperties>
</file>